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448" r:id="rId5"/>
    <p:sldId id="259" r:id="rId6"/>
    <p:sldId id="2467" r:id="rId7"/>
    <p:sldId id="2468" r:id="rId8"/>
    <p:sldId id="2469" r:id="rId9"/>
    <p:sldId id="2486" r:id="rId10"/>
    <p:sldId id="2473" r:id="rId11"/>
    <p:sldId id="2450" r:id="rId12"/>
    <p:sldId id="2476" r:id="rId13"/>
    <p:sldId id="2477" r:id="rId14"/>
    <p:sldId id="2483" r:id="rId15"/>
    <p:sldId id="2482" r:id="rId16"/>
    <p:sldId id="2484" r:id="rId17"/>
    <p:sldId id="2480" r:id="rId18"/>
    <p:sldId id="2478" r:id="rId19"/>
    <p:sldId id="2479" r:id="rId20"/>
    <p:sldId id="24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A53F52"/>
    <a:srgbClr val="E99757"/>
    <a:srgbClr val="035D1F"/>
    <a:srgbClr val="2C2153"/>
    <a:srgbClr val="2F3342"/>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5033" autoAdjust="0"/>
  </p:normalViewPr>
  <p:slideViewPr>
    <p:cSldViewPr snapToGrid="0">
      <p:cViewPr varScale="1">
        <p:scale>
          <a:sx n="93" d="100"/>
          <a:sy n="93" d="100"/>
        </p:scale>
        <p:origin x="206" y="7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2/17/2022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944412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96428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730094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119610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339916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398318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87994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47822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286670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0930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46211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785034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5449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209035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xmlns=""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xmlns=""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xmlns=""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jpg"/><Relationship Id="rId7" Type="http://schemas.openxmlformats.org/officeDocument/2006/relationships/image" Target="../media/image8.gif"/><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0.jpeg"/><Relationship Id="rId5" Type="http://schemas.openxmlformats.org/officeDocument/2006/relationships/image" Target="../media/image15.jpeg"/><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7.jp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8.gif"/><Relationship Id="rId9" Type="http://schemas.openxmlformats.org/officeDocument/2006/relationships/image" Target="../media/image26.jpe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7.jpg"/><Relationship Id="rId7" Type="http://schemas.openxmlformats.org/officeDocument/2006/relationships/image" Target="../media/image34.png"/><Relationship Id="rId12"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8.gif"/><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7.jpg"/><Relationship Id="rId7"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8.gif"/><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gif"/></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gif"/></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43E4BA1B-6053-4CC2-8DA3-E58604B2563F}"/>
              </a:ext>
            </a:extLst>
          </p:cNvPr>
          <p:cNvPicPr>
            <a:picLocks noGrp="1" noChangeAspect="1"/>
          </p:cNvPicPr>
          <p:nvPr>
            <p:ph type="pic" sz="quarter" idx="10"/>
          </p:nvPr>
        </p:nvPicPr>
        <p:blipFill>
          <a:blip r:embed="rId2"/>
          <a:srcRect l="5480" r="5480"/>
          <a:stretch>
            <a:fillRect/>
          </a:stretch>
        </p:blipFill>
        <p:spPr>
          <a:xfrm>
            <a:off x="0" y="1"/>
            <a:ext cx="12188952" cy="6858000"/>
          </a:xfrm>
          <a:ln w="34925">
            <a:noFill/>
          </a:ln>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137916" y="3958464"/>
            <a:ext cx="5916168" cy="2616980"/>
          </a:xfrm>
          <a:noFill/>
          <a:effectLst/>
        </p:spPr>
        <p:txBody>
          <a:bodyPr/>
          <a:lstStyle/>
          <a:p>
            <a:pPr>
              <a:buSzPct val="85000"/>
            </a:pPr>
            <a:r>
              <a:rPr lang="en-US" b="1" dirty="0">
                <a:latin typeface="Calisto MT" panose="02040603050505030304" pitchFamily="18" charset="0"/>
              </a:rPr>
              <a:t>      Name and STUDENT ID:</a:t>
            </a:r>
          </a:p>
          <a:p>
            <a:pPr marL="285750" indent="-285750">
              <a:buSzPct val="85000"/>
              <a:buFont typeface="Wingdings" panose="05000000000000000000" pitchFamily="2" charset="2"/>
              <a:buChar char="Ø"/>
            </a:pPr>
            <a:r>
              <a:rPr lang="en-US" dirty="0" err="1">
                <a:latin typeface="Calisto MT" panose="02040603050505030304" pitchFamily="18" charset="0"/>
              </a:rPr>
              <a:t>Beeharry</a:t>
            </a:r>
            <a:r>
              <a:rPr lang="en-US" dirty="0">
                <a:latin typeface="Calisto MT" panose="02040603050505030304" pitchFamily="18" charset="0"/>
              </a:rPr>
              <a:t> </a:t>
            </a:r>
            <a:r>
              <a:rPr lang="en-US" dirty="0" err="1">
                <a:latin typeface="Calisto MT" panose="02040603050505030304" pitchFamily="18" charset="0"/>
              </a:rPr>
              <a:t>Taajuddin</a:t>
            </a:r>
            <a:r>
              <a:rPr lang="en-US" dirty="0">
                <a:latin typeface="Calisto MT" panose="02040603050505030304" pitchFamily="18" charset="0"/>
              </a:rPr>
              <a:t>(2003_19375)</a:t>
            </a:r>
          </a:p>
          <a:p>
            <a:pPr marL="285750" indent="-285750">
              <a:buSzPct val="85000"/>
              <a:buFont typeface="Wingdings" panose="05000000000000000000" pitchFamily="2" charset="2"/>
              <a:buChar char="Ø"/>
            </a:pPr>
            <a:r>
              <a:rPr lang="en-US" dirty="0" err="1">
                <a:latin typeface="Calisto MT" panose="02040603050505030304" pitchFamily="18" charset="0"/>
              </a:rPr>
              <a:t>Mohun</a:t>
            </a:r>
            <a:r>
              <a:rPr lang="en-US" dirty="0">
                <a:latin typeface="Calisto MT" panose="02040603050505030304" pitchFamily="18" charset="0"/>
              </a:rPr>
              <a:t> </a:t>
            </a:r>
            <a:r>
              <a:rPr lang="en-US" dirty="0" err="1">
                <a:latin typeface="Calisto MT" panose="02040603050505030304" pitchFamily="18" charset="0"/>
              </a:rPr>
              <a:t>Mahima</a:t>
            </a:r>
            <a:r>
              <a:rPr lang="en-US" dirty="0">
                <a:latin typeface="Calisto MT" panose="02040603050505030304" pitchFamily="18" charset="0"/>
              </a:rPr>
              <a:t>(2003_19385)</a:t>
            </a:r>
          </a:p>
          <a:p>
            <a:pPr marL="285750" indent="-285750">
              <a:buSzPct val="85000"/>
              <a:buFont typeface="Wingdings" panose="05000000000000000000" pitchFamily="2" charset="2"/>
              <a:buChar char="Ø"/>
            </a:pPr>
            <a:r>
              <a:rPr lang="en-US" dirty="0" err="1">
                <a:latin typeface="Calisto MT" panose="02040603050505030304" pitchFamily="18" charset="0"/>
              </a:rPr>
              <a:t>Jagoo</a:t>
            </a:r>
            <a:r>
              <a:rPr lang="en-US" dirty="0">
                <a:latin typeface="Calisto MT" panose="02040603050505030304" pitchFamily="18" charset="0"/>
              </a:rPr>
              <a:t> </a:t>
            </a:r>
            <a:r>
              <a:rPr lang="en-US" dirty="0" err="1">
                <a:latin typeface="Calisto MT" panose="02040603050505030304" pitchFamily="18" charset="0"/>
              </a:rPr>
              <a:t>Poojan</a:t>
            </a:r>
            <a:r>
              <a:rPr lang="en-US" dirty="0">
                <a:latin typeface="Calisto MT" panose="02040603050505030304" pitchFamily="18" charset="0"/>
              </a:rPr>
              <a:t>(2003_19381)</a:t>
            </a:r>
            <a:endParaRPr lang="en-US" b="1" dirty="0">
              <a:latin typeface="Calisto MT" panose="02040603050505030304" pitchFamily="18" charset="0"/>
            </a:endParaRPr>
          </a:p>
          <a:p>
            <a:pPr marL="285750" indent="-285750">
              <a:buSzPct val="85000"/>
              <a:buFont typeface="Wingdings" panose="05000000000000000000" pitchFamily="2" charset="2"/>
              <a:buChar char="Ø"/>
            </a:pPr>
            <a:r>
              <a:rPr lang="en-US" dirty="0">
                <a:latin typeface="Calisto MT" panose="02040603050505030304" pitchFamily="18" charset="0"/>
              </a:rPr>
              <a:t>Dowlut </a:t>
            </a:r>
            <a:r>
              <a:rPr lang="en-US" dirty="0" err="1">
                <a:latin typeface="Calisto MT" panose="02040603050505030304" pitchFamily="18" charset="0"/>
              </a:rPr>
              <a:t>Kawthar</a:t>
            </a:r>
            <a:r>
              <a:rPr lang="en-US" dirty="0">
                <a:latin typeface="Calisto MT" panose="02040603050505030304" pitchFamily="18" charset="0"/>
              </a:rPr>
              <a:t>(2003_18517)</a:t>
            </a:r>
          </a:p>
        </p:txBody>
      </p:sp>
      <p:pic>
        <p:nvPicPr>
          <p:cNvPr id="20" name="Picture 19">
            <a:extLst>
              <a:ext uri="{FF2B5EF4-FFF2-40B4-BE49-F238E27FC236}">
                <a16:creationId xmlns:a16="http://schemas.microsoft.com/office/drawing/2014/main" id="{748BE497-0AA1-4C31-9F01-6354FF4DD1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84849" y="1739886"/>
            <a:ext cx="1490432" cy="1490432"/>
          </a:xfrm>
          <a:prstGeom prst="rect">
            <a:avLst/>
          </a:prstGeom>
          <a:noFill/>
          <a:ln>
            <a:noFill/>
          </a:ln>
        </p:spPr>
      </p:pic>
      <p:sp>
        <p:nvSpPr>
          <p:cNvPr id="6" name="TextBox 5">
            <a:extLst>
              <a:ext uri="{FF2B5EF4-FFF2-40B4-BE49-F238E27FC236}">
                <a16:creationId xmlns:a16="http://schemas.microsoft.com/office/drawing/2014/main" id="{2EB50895-FA10-43BD-B19D-8E93A0277800}"/>
              </a:ext>
            </a:extLst>
          </p:cNvPr>
          <p:cNvSpPr txBox="1"/>
          <p:nvPr/>
        </p:nvSpPr>
        <p:spPr>
          <a:xfrm>
            <a:off x="209734" y="209404"/>
            <a:ext cx="11899408" cy="1938992"/>
          </a:xfrm>
          <a:prstGeom prst="rect">
            <a:avLst/>
          </a:prstGeom>
          <a:noFill/>
          <a:ln>
            <a:noFill/>
          </a:ln>
          <a:effectLst/>
          <a:scene3d>
            <a:camera prst="orthographicFront">
              <a:rot lat="0" lon="0" rev="0"/>
            </a:camera>
            <a:lightRig rig="chilly" dir="t">
              <a:rot lat="0" lon="0" rev="18480000"/>
            </a:lightRig>
          </a:scene3d>
          <a:sp3d prstMaterial="clear"/>
        </p:spPr>
        <p:txBody>
          <a:bodyPr wrap="square" rtlCol="0">
            <a:spAutoFit/>
          </a:bodyPr>
          <a:lstStyle/>
          <a:p>
            <a:pPr algn="ctr"/>
            <a:r>
              <a:rPr lang="en-US" sz="4000" dirty="0">
                <a:latin typeface="Calisto MT" panose="02040603050505030304" pitchFamily="18" charset="0"/>
              </a:rPr>
              <a:t>REAL-TIME INCORRECT AND TYPE OF FACEMASK DETECTION USING DEEP LEARNING  </a:t>
            </a:r>
            <a:endParaRPr lang="en-MU" sz="4000" dirty="0">
              <a:latin typeface="Calisto MT" panose="02040603050505030304" pitchFamily="18" charset="0"/>
            </a:endParaRPr>
          </a:p>
        </p:txBody>
      </p:sp>
    </p:spTree>
    <p:extLst>
      <p:ext uri="{BB962C8B-B14F-4D97-AF65-F5344CB8AC3E}">
        <p14:creationId xmlns:p14="http://schemas.microsoft.com/office/powerpoint/2010/main" val="3927832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down)">
                                      <p:cBhvr>
                                        <p:cTn id="14" dur="580">
                                          <p:stCondLst>
                                            <p:cond delay="0"/>
                                          </p:stCondLst>
                                        </p:cTn>
                                        <p:tgtEl>
                                          <p:spTgt spid="20"/>
                                        </p:tgtEl>
                                      </p:cBhvr>
                                    </p:animEffect>
                                    <p:anim calcmode="lin" valueType="num">
                                      <p:cBhvr>
                                        <p:cTn id="15"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 dur="26">
                                          <p:stCondLst>
                                            <p:cond delay="650"/>
                                          </p:stCondLst>
                                        </p:cTn>
                                        <p:tgtEl>
                                          <p:spTgt spid="20"/>
                                        </p:tgtEl>
                                      </p:cBhvr>
                                      <p:to x="100000" y="60000"/>
                                    </p:animScale>
                                    <p:animScale>
                                      <p:cBhvr>
                                        <p:cTn id="21" dur="166" decel="50000">
                                          <p:stCondLst>
                                            <p:cond delay="676"/>
                                          </p:stCondLst>
                                        </p:cTn>
                                        <p:tgtEl>
                                          <p:spTgt spid="20"/>
                                        </p:tgtEl>
                                      </p:cBhvr>
                                      <p:to x="100000" y="100000"/>
                                    </p:animScale>
                                    <p:animScale>
                                      <p:cBhvr>
                                        <p:cTn id="22" dur="26">
                                          <p:stCondLst>
                                            <p:cond delay="1312"/>
                                          </p:stCondLst>
                                        </p:cTn>
                                        <p:tgtEl>
                                          <p:spTgt spid="20"/>
                                        </p:tgtEl>
                                      </p:cBhvr>
                                      <p:to x="100000" y="80000"/>
                                    </p:animScale>
                                    <p:animScale>
                                      <p:cBhvr>
                                        <p:cTn id="23" dur="166" decel="50000">
                                          <p:stCondLst>
                                            <p:cond delay="1338"/>
                                          </p:stCondLst>
                                        </p:cTn>
                                        <p:tgtEl>
                                          <p:spTgt spid="20"/>
                                        </p:tgtEl>
                                      </p:cBhvr>
                                      <p:to x="100000" y="100000"/>
                                    </p:animScale>
                                    <p:animScale>
                                      <p:cBhvr>
                                        <p:cTn id="24" dur="26">
                                          <p:stCondLst>
                                            <p:cond delay="1642"/>
                                          </p:stCondLst>
                                        </p:cTn>
                                        <p:tgtEl>
                                          <p:spTgt spid="20"/>
                                        </p:tgtEl>
                                      </p:cBhvr>
                                      <p:to x="100000" y="90000"/>
                                    </p:animScale>
                                    <p:animScale>
                                      <p:cBhvr>
                                        <p:cTn id="25" dur="166" decel="50000">
                                          <p:stCondLst>
                                            <p:cond delay="1668"/>
                                          </p:stCondLst>
                                        </p:cTn>
                                        <p:tgtEl>
                                          <p:spTgt spid="20"/>
                                        </p:tgtEl>
                                      </p:cBhvr>
                                      <p:to x="100000" y="100000"/>
                                    </p:animScale>
                                    <p:animScale>
                                      <p:cBhvr>
                                        <p:cTn id="26" dur="26">
                                          <p:stCondLst>
                                            <p:cond delay="1808"/>
                                          </p:stCondLst>
                                        </p:cTn>
                                        <p:tgtEl>
                                          <p:spTgt spid="20"/>
                                        </p:tgtEl>
                                      </p:cBhvr>
                                      <p:to x="100000" y="95000"/>
                                    </p:animScale>
                                    <p:animScale>
                                      <p:cBhvr>
                                        <p:cTn id="27" dur="166" decel="50000">
                                          <p:stCondLst>
                                            <p:cond delay="1834"/>
                                          </p:stCondLst>
                                        </p:cTn>
                                        <p:tgtEl>
                                          <p:spTgt spid="20"/>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1000"/>
                                        <p:tgtEl>
                                          <p:spTgt spid="7">
                                            <p:txEl>
                                              <p:pRg st="0" end="0"/>
                                            </p:txEl>
                                          </p:spTgt>
                                        </p:tgtEl>
                                      </p:cBhvr>
                                    </p:animEffect>
                                    <p:anim calcmode="lin" valueType="num">
                                      <p:cBhvr>
                                        <p:cTn id="3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1000"/>
                                        <p:tgtEl>
                                          <p:spTgt spid="7">
                                            <p:txEl>
                                              <p:pRg st="1" end="1"/>
                                            </p:txEl>
                                          </p:spTgt>
                                        </p:tgtEl>
                                      </p:cBhvr>
                                    </p:animEffect>
                                    <p:anim calcmode="lin" valueType="num">
                                      <p:cBhvr>
                                        <p:cTn id="4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7">
                                            <p:txEl>
                                              <p:pRg st="2" end="2"/>
                                            </p:txEl>
                                          </p:spTgt>
                                        </p:tgtEl>
                                        <p:attrNameLst>
                                          <p:attrName>style.visibility</p:attrName>
                                        </p:attrNameLst>
                                      </p:cBhvr>
                                      <p:to>
                                        <p:strVal val="visible"/>
                                      </p:to>
                                    </p:set>
                                    <p:animEffect transition="in" filter="fade">
                                      <p:cBhvr>
                                        <p:cTn id="46" dur="1000"/>
                                        <p:tgtEl>
                                          <p:spTgt spid="7">
                                            <p:txEl>
                                              <p:pRg st="2" end="2"/>
                                            </p:txEl>
                                          </p:spTgt>
                                        </p:tgtEl>
                                      </p:cBhvr>
                                    </p:animEffect>
                                    <p:anim calcmode="lin" valueType="num">
                                      <p:cBhvr>
                                        <p:cTn id="4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7">
                                            <p:txEl>
                                              <p:pRg st="3" end="3"/>
                                            </p:txEl>
                                          </p:spTgt>
                                        </p:tgtEl>
                                        <p:attrNameLst>
                                          <p:attrName>style.visibility</p:attrName>
                                        </p:attrNameLst>
                                      </p:cBhvr>
                                      <p:to>
                                        <p:strVal val="visible"/>
                                      </p:to>
                                    </p:set>
                                    <p:animEffect transition="in" filter="fade">
                                      <p:cBhvr>
                                        <p:cTn id="53" dur="1000"/>
                                        <p:tgtEl>
                                          <p:spTgt spid="7">
                                            <p:txEl>
                                              <p:pRg st="3" end="3"/>
                                            </p:txEl>
                                          </p:spTgt>
                                        </p:tgtEl>
                                      </p:cBhvr>
                                    </p:animEffect>
                                    <p:anim calcmode="lin" valueType="num">
                                      <p:cBhvr>
                                        <p:cTn id="5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7">
                                            <p:txEl>
                                              <p:pRg st="4" end="4"/>
                                            </p:txEl>
                                          </p:spTgt>
                                        </p:tgtEl>
                                        <p:attrNameLst>
                                          <p:attrName>style.visibility</p:attrName>
                                        </p:attrNameLst>
                                      </p:cBhvr>
                                      <p:to>
                                        <p:strVal val="visible"/>
                                      </p:to>
                                    </p:set>
                                    <p:animEffect transition="in" filter="fade">
                                      <p:cBhvr>
                                        <p:cTn id="60" dur="1000"/>
                                        <p:tgtEl>
                                          <p:spTgt spid="7">
                                            <p:txEl>
                                              <p:pRg st="4" end="4"/>
                                            </p:txEl>
                                          </p:spTgt>
                                        </p:tgtEl>
                                      </p:cBhvr>
                                    </p:animEffect>
                                    <p:anim calcmode="lin" valueType="num">
                                      <p:cBhvr>
                                        <p:cTn id="61"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62"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8878"/>
            <a:ext cx="12196431" cy="685800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5007749" y="580551"/>
            <a:ext cx="2172070" cy="646645"/>
          </a:xfrm>
        </p:spPr>
        <p:txBody>
          <a:bodyPr/>
          <a:lstStyle/>
          <a:p>
            <a:r>
              <a:rPr lang="en-US" sz="2800" dirty="0"/>
              <a:t>RESULT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2" name="TextBox 1"/>
          <p:cNvSpPr txBox="1"/>
          <p:nvPr/>
        </p:nvSpPr>
        <p:spPr>
          <a:xfrm>
            <a:off x="579998" y="1287766"/>
            <a:ext cx="2257013" cy="430887"/>
          </a:xfrm>
          <a:prstGeom prst="rect">
            <a:avLst/>
          </a:prstGeom>
          <a:noFill/>
        </p:spPr>
        <p:txBody>
          <a:bodyPr wrap="square" rtlCol="0">
            <a:spAutoFit/>
          </a:bodyPr>
          <a:lstStyle/>
          <a:p>
            <a:pPr marL="342900" indent="-342900" algn="ctr">
              <a:buFont typeface="Wingdings" panose="05000000000000000000" pitchFamily="2" charset="2"/>
              <a:buChar char="§"/>
            </a:pPr>
            <a:r>
              <a:rPr lang="en-US" sz="2200" spc="300" dirty="0">
                <a:solidFill>
                  <a:srgbClr val="035D1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Mask</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941" t="4619" r="15504" b="8585"/>
          <a:stretch/>
        </p:blipFill>
        <p:spPr>
          <a:xfrm>
            <a:off x="3800844" y="4095698"/>
            <a:ext cx="1826807" cy="1521015"/>
          </a:xfrm>
          <a:prstGeom prst="rect">
            <a:avLst/>
          </a:prstGeom>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0844" y="2105478"/>
            <a:ext cx="1826807" cy="1521015"/>
          </a:xfrm>
          <a:prstGeom prst="rect">
            <a:avLst/>
          </a:prstGeom>
          <a:noFill/>
          <a:ln>
            <a:noFill/>
          </a:ln>
        </p:spPr>
      </p:pic>
      <p:pic>
        <p:nvPicPr>
          <p:cNvPr id="12" name="Picture 1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4205" y="2105479"/>
            <a:ext cx="1826806" cy="1521014"/>
          </a:xfrm>
          <a:prstGeom prst="rect">
            <a:avLst/>
          </a:prstGeom>
          <a:noFill/>
          <a:ln>
            <a:noFill/>
          </a:ln>
        </p:spPr>
      </p:pic>
      <p:pic>
        <p:nvPicPr>
          <p:cNvPr id="14" name="Picture 2" descr="Surgical mask ">
            <a:extLst>
              <a:ext uri="{FF2B5EF4-FFF2-40B4-BE49-F238E27FC236}">
                <a16:creationId xmlns:a16="http://schemas.microsoft.com/office/drawing/2014/main" id="{70F28056-EFCA-4B6D-A82E-37108457AA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7013" y="344581"/>
            <a:ext cx="1118586" cy="11185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44204" y="4095698"/>
            <a:ext cx="1826807" cy="1521015"/>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2202" y="4095698"/>
            <a:ext cx="1826807" cy="1521015"/>
          </a:xfrm>
          <a:prstGeom prst="rect">
            <a:avLst/>
          </a:prstGeom>
        </p:spPr>
      </p:pic>
      <p:pic>
        <p:nvPicPr>
          <p:cNvPr id="32" name="Picture 31"/>
          <p:cNvPicPr>
            <a:picLocks noChangeAspect="1"/>
          </p:cNvPicPr>
          <p:nvPr/>
        </p:nvPicPr>
        <p:blipFill rotWithShape="1">
          <a:blip r:embed="rId10">
            <a:extLst>
              <a:ext uri="{28A0092B-C50C-407E-A947-70E740481C1C}">
                <a14:useLocalDpi xmlns:a14="http://schemas.microsoft.com/office/drawing/2010/main" val="0"/>
              </a:ext>
            </a:extLst>
          </a:blip>
          <a:srcRect l="369" t="369"/>
          <a:stretch/>
        </p:blipFill>
        <p:spPr>
          <a:xfrm>
            <a:off x="6082201" y="2105479"/>
            <a:ext cx="1826807" cy="1521014"/>
          </a:xfrm>
          <a:prstGeom prst="rect">
            <a:avLst/>
          </a:prstGeom>
        </p:spPr>
      </p:pic>
      <p:pic>
        <p:nvPicPr>
          <p:cNvPr id="33" name="Picture 32"/>
          <p:cNvPicPr>
            <a:picLocks noChangeAspect="1"/>
          </p:cNvPicPr>
          <p:nvPr/>
        </p:nvPicPr>
        <p:blipFill rotWithShape="1">
          <a:blip r:embed="rId11">
            <a:extLst>
              <a:ext uri="{28A0092B-C50C-407E-A947-70E740481C1C}">
                <a14:useLocalDpi xmlns:a14="http://schemas.microsoft.com/office/drawing/2010/main" val="0"/>
              </a:ext>
            </a:extLst>
          </a:blip>
          <a:srcRect l="1454" t="2307" r="854" b="1076"/>
          <a:stretch/>
        </p:blipFill>
        <p:spPr>
          <a:xfrm>
            <a:off x="8380017" y="2105477"/>
            <a:ext cx="1826807" cy="1521015"/>
          </a:xfrm>
          <a:prstGeom prst="rect">
            <a:avLst/>
          </a:prstGeom>
        </p:spPr>
      </p:pic>
      <p:pic>
        <p:nvPicPr>
          <p:cNvPr id="15" name="Picture 14">
            <a:extLst>
              <a:ext uri="{FF2B5EF4-FFF2-40B4-BE49-F238E27FC236}">
                <a16:creationId xmlns:a16="http://schemas.microsoft.com/office/drawing/2014/main" id="{DD616E40-D1AF-461A-9610-4C9E00D41C84}"/>
              </a:ext>
            </a:extLst>
          </p:cNvPr>
          <p:cNvPicPr>
            <a:picLocks noChangeAspect="1"/>
          </p:cNvPicPr>
          <p:nvPr/>
        </p:nvPicPr>
        <p:blipFill rotWithShape="1">
          <a:blip r:embed="rId12"/>
          <a:srcRect t="1102"/>
          <a:stretch/>
        </p:blipFill>
        <p:spPr>
          <a:xfrm>
            <a:off x="8380016" y="4095697"/>
            <a:ext cx="1862611" cy="1521015"/>
          </a:xfrm>
          <a:prstGeom prst="rect">
            <a:avLst/>
          </a:prstGeom>
        </p:spPr>
      </p:pic>
    </p:spTree>
    <p:extLst>
      <p:ext uri="{BB962C8B-B14F-4D97-AF65-F5344CB8AC3E}">
        <p14:creationId xmlns:p14="http://schemas.microsoft.com/office/powerpoint/2010/main" val="189659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par>
                                <p:cTn id="41" presetID="53" presetClass="entr" presetSubtype="16"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Effect transition="in" filter="fade">
                                      <p:cBhvr>
                                        <p:cTn id="50" dur="500"/>
                                        <p:tgtEl>
                                          <p:spTgt spid="33"/>
                                        </p:tgtEl>
                                      </p:cBhvr>
                                    </p:animEffect>
                                  </p:childTnLst>
                                </p:cTn>
                              </p:par>
                              <p:par>
                                <p:cTn id="51" presetID="53" presetClass="entr" presetSubtype="16"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fltVal val="0"/>
                                          </p:val>
                                        </p:tav>
                                        <p:tav tm="100000">
                                          <p:val>
                                            <p:strVal val="#ppt_h"/>
                                          </p:val>
                                        </p:tav>
                                      </p:tavLst>
                                    </p:anim>
                                    <p:animEffect transition="in" filter="fade">
                                      <p:cBhvr>
                                        <p:cTn id="55" dur="500"/>
                                        <p:tgtEl>
                                          <p:spTgt spid="30"/>
                                        </p:tgtEl>
                                      </p:cBhvr>
                                    </p:animEffect>
                                  </p:childTnLst>
                                </p:cTn>
                              </p:par>
                              <p:par>
                                <p:cTn id="56" presetID="53" presetClass="entr" presetSubtype="16" fill="hold" nodeType="with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p:cTn id="58" dur="500" fill="hold"/>
                                        <p:tgtEl>
                                          <p:spTgt spid="3"/>
                                        </p:tgtEl>
                                        <p:attrNameLst>
                                          <p:attrName>ppt_w</p:attrName>
                                        </p:attrNameLst>
                                      </p:cBhvr>
                                      <p:tavLst>
                                        <p:tav tm="0">
                                          <p:val>
                                            <p:fltVal val="0"/>
                                          </p:val>
                                        </p:tav>
                                        <p:tav tm="100000">
                                          <p:val>
                                            <p:strVal val="#ppt_w"/>
                                          </p:val>
                                        </p:tav>
                                      </p:tavLst>
                                    </p:anim>
                                    <p:anim calcmode="lin" valueType="num">
                                      <p:cBhvr>
                                        <p:cTn id="59" dur="500" fill="hold"/>
                                        <p:tgtEl>
                                          <p:spTgt spid="3"/>
                                        </p:tgtEl>
                                        <p:attrNameLst>
                                          <p:attrName>ppt_h</p:attrName>
                                        </p:attrNameLst>
                                      </p:cBhvr>
                                      <p:tavLst>
                                        <p:tav tm="0">
                                          <p:val>
                                            <p:fltVal val="0"/>
                                          </p:val>
                                        </p:tav>
                                        <p:tav tm="100000">
                                          <p:val>
                                            <p:strVal val="#ppt_h"/>
                                          </p:val>
                                        </p:tav>
                                      </p:tavLst>
                                    </p:anim>
                                    <p:animEffect transition="in" filter="fade">
                                      <p:cBhvr>
                                        <p:cTn id="60" dur="500"/>
                                        <p:tgtEl>
                                          <p:spTgt spid="3"/>
                                        </p:tgtEl>
                                      </p:cBhvr>
                                    </p:animEffect>
                                  </p:childTnLst>
                                </p:cTn>
                              </p:par>
                              <p:par>
                                <p:cTn id="61" presetID="53" presetClass="entr" presetSubtype="16"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par>
                                <p:cTn id="66" presetID="53" presetClass="entr" presetSubtype="16"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0"/>
            <a:ext cx="12196431" cy="685800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627871" y="580551"/>
            <a:ext cx="2681056" cy="646645"/>
          </a:xfrm>
        </p:spPr>
        <p:txBody>
          <a:bodyPr/>
          <a:lstStyle/>
          <a:p>
            <a:r>
              <a:rPr lang="en-US" sz="2800" dirty="0"/>
              <a:t>WITH MASK</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14" name="Picture 2" descr="Surgical mask ">
            <a:extLst>
              <a:ext uri="{FF2B5EF4-FFF2-40B4-BE49-F238E27FC236}">
                <a16:creationId xmlns:a16="http://schemas.microsoft.com/office/drawing/2014/main" id="{70F28056-EFCA-4B6D-A82E-37108457A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013" y="344581"/>
            <a:ext cx="1118586" cy="111858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68712" y="1298523"/>
            <a:ext cx="4025208" cy="430887"/>
          </a:xfrm>
          <a:prstGeom prst="rect">
            <a:avLst/>
          </a:prstGeom>
          <a:noFill/>
        </p:spPr>
        <p:txBody>
          <a:bodyPr wrap="square" rtlCol="0">
            <a:spAutoFit/>
          </a:bodyPr>
          <a:lstStyle/>
          <a:p>
            <a:pPr marL="342900" indent="-342900">
              <a:buFont typeface="Wingdings" panose="05000000000000000000" pitchFamily="2" charset="2"/>
              <a:buChar char="§"/>
            </a:pPr>
            <a:r>
              <a:rPr lang="en-US" sz="2200" spc="300" dirty="0">
                <a:solidFill>
                  <a:srgbClr val="035D1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 Cloth &amp; Surgical</a:t>
            </a: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0540" t="10378" r="17998" b="16127"/>
          <a:stretch/>
        </p:blipFill>
        <p:spPr>
          <a:xfrm>
            <a:off x="629800" y="2053191"/>
            <a:ext cx="1945686" cy="1619995"/>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6489" t="8026" r="20413" b="15775"/>
          <a:stretch/>
        </p:blipFill>
        <p:spPr>
          <a:xfrm>
            <a:off x="629800" y="3869822"/>
            <a:ext cx="1945686" cy="1619995"/>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15254" t="11246" r="23345" b="9917"/>
          <a:stretch/>
        </p:blipFill>
        <p:spPr>
          <a:xfrm>
            <a:off x="2817685" y="3865035"/>
            <a:ext cx="1945686" cy="1619995"/>
          </a:xfrm>
          <a:prstGeom prst="rect">
            <a:avLst/>
          </a:prstGeom>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l="2089" t="3081" r="1232" b="933"/>
          <a:stretch/>
        </p:blipFill>
        <p:spPr>
          <a:xfrm>
            <a:off x="7193455" y="3865034"/>
            <a:ext cx="1945686" cy="1625093"/>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t="1187" b="1499"/>
          <a:stretch/>
        </p:blipFill>
        <p:spPr>
          <a:xfrm>
            <a:off x="5005570" y="3865034"/>
            <a:ext cx="1945686" cy="1622595"/>
          </a:xfrm>
          <a:prstGeom prst="rect">
            <a:avLst/>
          </a:prstGeom>
        </p:spPr>
      </p:pic>
      <p:pic>
        <p:nvPicPr>
          <p:cNvPr id="24" name="Picture 23"/>
          <p:cNvPicPr/>
          <p:nvPr/>
        </p:nvPicPr>
        <p:blipFill rotWithShape="1">
          <a:blip r:embed="rId10" cstate="print">
            <a:extLst>
              <a:ext uri="{28A0092B-C50C-407E-A947-70E740481C1C}">
                <a14:useLocalDpi xmlns:a14="http://schemas.microsoft.com/office/drawing/2010/main" val="0"/>
              </a:ext>
            </a:extLst>
          </a:blip>
          <a:srcRect t="565"/>
          <a:stretch/>
        </p:blipFill>
        <p:spPr bwMode="auto">
          <a:xfrm>
            <a:off x="2817684" y="2053191"/>
            <a:ext cx="1945686" cy="1588414"/>
          </a:xfrm>
          <a:prstGeom prst="rect">
            <a:avLst/>
          </a:prstGeom>
          <a:noFill/>
          <a:ln>
            <a:noFill/>
          </a:ln>
        </p:spPr>
      </p:pic>
      <p:pic>
        <p:nvPicPr>
          <p:cNvPr id="28" name="Picture 27"/>
          <p:cNvPicPr/>
          <p:nvPr/>
        </p:nvPicPr>
        <p:blipFill rotWithShape="1">
          <a:blip r:embed="rId11" cstate="print">
            <a:extLst>
              <a:ext uri="{28A0092B-C50C-407E-A947-70E740481C1C}">
                <a14:useLocalDpi xmlns:a14="http://schemas.microsoft.com/office/drawing/2010/main" val="0"/>
              </a:ext>
            </a:extLst>
          </a:blip>
          <a:srcRect t="837"/>
          <a:stretch/>
        </p:blipFill>
        <p:spPr bwMode="auto">
          <a:xfrm>
            <a:off x="5005567" y="2053191"/>
            <a:ext cx="1945688" cy="1588414"/>
          </a:xfrm>
          <a:prstGeom prst="rect">
            <a:avLst/>
          </a:prstGeom>
          <a:noFill/>
          <a:ln>
            <a:noFill/>
          </a:ln>
        </p:spPr>
      </p:pic>
      <p:pic>
        <p:nvPicPr>
          <p:cNvPr id="15" name="Picture 14">
            <a:extLst>
              <a:ext uri="{FF2B5EF4-FFF2-40B4-BE49-F238E27FC236}">
                <a16:creationId xmlns:a16="http://schemas.microsoft.com/office/drawing/2014/main" id="{7CF1ACA7-EADC-4341-B9F5-E9D3FB5E3DF7}"/>
              </a:ext>
            </a:extLst>
          </p:cNvPr>
          <p:cNvPicPr>
            <a:picLocks noChangeAspect="1"/>
          </p:cNvPicPr>
          <p:nvPr/>
        </p:nvPicPr>
        <p:blipFill>
          <a:blip r:embed="rId12"/>
          <a:stretch>
            <a:fillRect/>
          </a:stretch>
        </p:blipFill>
        <p:spPr>
          <a:xfrm>
            <a:off x="7193452" y="2053191"/>
            <a:ext cx="1945687" cy="1619995"/>
          </a:xfrm>
          <a:prstGeom prst="rect">
            <a:avLst/>
          </a:prstGeom>
        </p:spPr>
      </p:pic>
      <p:pic>
        <p:nvPicPr>
          <p:cNvPr id="18" name="Picture 17">
            <a:extLst>
              <a:ext uri="{FF2B5EF4-FFF2-40B4-BE49-F238E27FC236}">
                <a16:creationId xmlns:a16="http://schemas.microsoft.com/office/drawing/2014/main" id="{269B3E6A-B297-4242-8B9A-E5ED23A3E865}"/>
              </a:ext>
            </a:extLst>
          </p:cNvPr>
          <p:cNvPicPr>
            <a:picLocks noChangeAspect="1"/>
          </p:cNvPicPr>
          <p:nvPr/>
        </p:nvPicPr>
        <p:blipFill rotWithShape="1">
          <a:blip r:embed="rId13"/>
          <a:srcRect t="1647"/>
          <a:stretch/>
        </p:blipFill>
        <p:spPr bwMode="auto">
          <a:xfrm>
            <a:off x="9381340" y="3865035"/>
            <a:ext cx="1945686" cy="1619995"/>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4432A267-375C-4309-9FE0-985A01FE13B6}"/>
              </a:ext>
            </a:extLst>
          </p:cNvPr>
          <p:cNvPicPr>
            <a:picLocks noChangeAspect="1"/>
          </p:cNvPicPr>
          <p:nvPr/>
        </p:nvPicPr>
        <p:blipFill rotWithShape="1">
          <a:blip r:embed="rId14"/>
          <a:srcRect t="2586" b="1"/>
          <a:stretch/>
        </p:blipFill>
        <p:spPr bwMode="auto">
          <a:xfrm>
            <a:off x="9379364" y="2053191"/>
            <a:ext cx="1945686" cy="16199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70312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53" presetClass="entr" presetSubtype="16"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par>
                                <p:cTn id="41" presetID="53" presetClass="entr" presetSubtype="16"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53" presetClass="entr" presetSubtype="16"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53" presetClass="entr" presetSubtype="16"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Effect transition="in" filter="fade">
                                      <p:cBhvr>
                                        <p:cTn id="60" dur="500"/>
                                        <p:tgtEl>
                                          <p:spTgt spid="9"/>
                                        </p:tgtEl>
                                      </p:cBhvr>
                                    </p:animEffect>
                                  </p:childTnLst>
                                </p:cTn>
                              </p:par>
                              <p:par>
                                <p:cTn id="61" presetID="53" presetClass="entr" presetSubtype="16"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500" fill="hold"/>
                                        <p:tgtEl>
                                          <p:spTgt spid="8"/>
                                        </p:tgtEl>
                                        <p:attrNameLst>
                                          <p:attrName>ppt_w</p:attrName>
                                        </p:attrNameLst>
                                      </p:cBhvr>
                                      <p:tavLst>
                                        <p:tav tm="0">
                                          <p:val>
                                            <p:fltVal val="0"/>
                                          </p:val>
                                        </p:tav>
                                        <p:tav tm="100000">
                                          <p:val>
                                            <p:strVal val="#ppt_w"/>
                                          </p:val>
                                        </p:tav>
                                      </p:tavLst>
                                    </p:anim>
                                    <p:anim calcmode="lin" valueType="num">
                                      <p:cBhvr>
                                        <p:cTn id="64" dur="500" fill="hold"/>
                                        <p:tgtEl>
                                          <p:spTgt spid="8"/>
                                        </p:tgtEl>
                                        <p:attrNameLst>
                                          <p:attrName>ppt_h</p:attrName>
                                        </p:attrNameLst>
                                      </p:cBhvr>
                                      <p:tavLst>
                                        <p:tav tm="0">
                                          <p:val>
                                            <p:fltVal val="0"/>
                                          </p:val>
                                        </p:tav>
                                        <p:tav tm="100000">
                                          <p:val>
                                            <p:strVal val="#ppt_h"/>
                                          </p:val>
                                        </p:tav>
                                      </p:tavLst>
                                    </p:anim>
                                    <p:animEffect transition="in" filter="fade">
                                      <p:cBhvr>
                                        <p:cTn id="65" dur="500"/>
                                        <p:tgtEl>
                                          <p:spTgt spid="8"/>
                                        </p:tgtEl>
                                      </p:cBhvr>
                                    </p:animEffect>
                                  </p:childTnLst>
                                </p:cTn>
                              </p:par>
                              <p:par>
                                <p:cTn id="66" presetID="53" presetClass="entr" presetSubtype="16"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par>
                                <p:cTn id="71" presetID="53" presetClass="entr" presetSubtype="16"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53" presetClass="entr" presetSubtype="16"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500" fill="hold"/>
                                        <p:tgtEl>
                                          <p:spTgt spid="18"/>
                                        </p:tgtEl>
                                        <p:attrNameLst>
                                          <p:attrName>ppt_w</p:attrName>
                                        </p:attrNameLst>
                                      </p:cBhvr>
                                      <p:tavLst>
                                        <p:tav tm="0">
                                          <p:val>
                                            <p:fltVal val="0"/>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animEffect transition="in" filter="fade">
                                      <p:cBhvr>
                                        <p:cTn id="8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0"/>
            <a:ext cx="12196431" cy="685800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800272" y="580551"/>
            <a:ext cx="4587024" cy="646645"/>
          </a:xfrm>
        </p:spPr>
        <p:txBody>
          <a:bodyPr/>
          <a:lstStyle/>
          <a:p>
            <a:r>
              <a:rPr lang="en-US" sz="2800" dirty="0"/>
              <a:t>INCORRECT FACEMASK</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14" name="Picture 2" descr="Surgical mask ">
            <a:extLst>
              <a:ext uri="{FF2B5EF4-FFF2-40B4-BE49-F238E27FC236}">
                <a16:creationId xmlns:a16="http://schemas.microsoft.com/office/drawing/2014/main" id="{70F28056-EFCA-4B6D-A82E-37108457A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013" y="344581"/>
            <a:ext cx="1118586" cy="111858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68712" y="1298523"/>
            <a:ext cx="4025208" cy="430887"/>
          </a:xfrm>
          <a:prstGeom prst="rect">
            <a:avLst/>
          </a:prstGeom>
          <a:noFill/>
        </p:spPr>
        <p:txBody>
          <a:bodyPr wrap="square" rtlCol="0">
            <a:spAutoFit/>
          </a:bodyPr>
          <a:lstStyle/>
          <a:p>
            <a:pPr marL="342900" indent="-342900">
              <a:buFont typeface="Wingdings" panose="05000000000000000000" pitchFamily="2" charset="2"/>
              <a:buChar char="§"/>
            </a:pPr>
            <a:r>
              <a:rPr lang="en-US" sz="2200" spc="300" dirty="0">
                <a:solidFill>
                  <a:srgbClr val="035D1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 Cloth &amp; Surgical</a:t>
            </a:r>
          </a:p>
        </p:txBody>
      </p:sp>
      <p:pic>
        <p:nvPicPr>
          <p:cNvPr id="26" name="Picture 25"/>
          <p:cNvPicPr/>
          <p:nvPr/>
        </p:nvPicPr>
        <p:blipFill rotWithShape="1">
          <a:blip r:embed="rId5" cstate="print">
            <a:extLst>
              <a:ext uri="{28A0092B-C50C-407E-A947-70E740481C1C}">
                <a14:useLocalDpi xmlns:a14="http://schemas.microsoft.com/office/drawing/2010/main" val="0"/>
              </a:ext>
            </a:extLst>
          </a:blip>
          <a:srcRect t="793"/>
          <a:stretch/>
        </p:blipFill>
        <p:spPr bwMode="auto">
          <a:xfrm>
            <a:off x="627522" y="2121954"/>
            <a:ext cx="2013748" cy="1567866"/>
          </a:xfrm>
          <a:prstGeom prst="rect">
            <a:avLst/>
          </a:prstGeom>
          <a:noFill/>
          <a:ln>
            <a:noFill/>
          </a:ln>
        </p:spPr>
      </p:pic>
      <p:pic>
        <p:nvPicPr>
          <p:cNvPr id="27" name="Picture 26"/>
          <p:cNvPicPr/>
          <p:nvPr/>
        </p:nvPicPr>
        <p:blipFill rotWithShape="1">
          <a:blip r:embed="rId6" cstate="print">
            <a:extLst>
              <a:ext uri="{28A0092B-C50C-407E-A947-70E740481C1C}">
                <a14:useLocalDpi xmlns:a14="http://schemas.microsoft.com/office/drawing/2010/main" val="0"/>
              </a:ext>
            </a:extLst>
          </a:blip>
          <a:srcRect l="435" r="1"/>
          <a:stretch/>
        </p:blipFill>
        <p:spPr bwMode="auto">
          <a:xfrm>
            <a:off x="2858255" y="4087461"/>
            <a:ext cx="2013748" cy="1563872"/>
          </a:xfrm>
          <a:prstGeom prst="rect">
            <a:avLst/>
          </a:prstGeom>
          <a:noFill/>
          <a:ln>
            <a:noFill/>
          </a:ln>
        </p:spPr>
      </p:pic>
      <p:pic>
        <p:nvPicPr>
          <p:cNvPr id="17" name="Picture 16"/>
          <p:cNvPicPr>
            <a:picLocks noChangeAspect="1"/>
          </p:cNvPicPr>
          <p:nvPr/>
        </p:nvPicPr>
        <p:blipFill rotWithShape="1">
          <a:blip r:embed="rId7">
            <a:extLst>
              <a:ext uri="{28A0092B-C50C-407E-A947-70E740481C1C}">
                <a14:useLocalDpi xmlns:a14="http://schemas.microsoft.com/office/drawing/2010/main" val="0"/>
              </a:ext>
            </a:extLst>
          </a:blip>
          <a:srcRect l="15480" t="15945" r="21085" b="12248"/>
          <a:stretch/>
        </p:blipFill>
        <p:spPr>
          <a:xfrm>
            <a:off x="627522" y="4087460"/>
            <a:ext cx="2013748" cy="1676663"/>
          </a:xfrm>
          <a:prstGeom prst="rect">
            <a:avLst/>
          </a:prstGeom>
        </p:spPr>
      </p:pic>
      <p:pic>
        <p:nvPicPr>
          <p:cNvPr id="19" name="Picture 18"/>
          <p:cNvPicPr>
            <a:picLocks noChangeAspect="1"/>
          </p:cNvPicPr>
          <p:nvPr/>
        </p:nvPicPr>
        <p:blipFill rotWithShape="1">
          <a:blip r:embed="rId8">
            <a:extLst>
              <a:ext uri="{28A0092B-C50C-407E-A947-70E740481C1C}">
                <a14:useLocalDpi xmlns:a14="http://schemas.microsoft.com/office/drawing/2010/main" val="0"/>
              </a:ext>
            </a:extLst>
          </a:blip>
          <a:srcRect l="8270" t="9547" r="11480" b="5398"/>
          <a:stretch/>
        </p:blipFill>
        <p:spPr>
          <a:xfrm>
            <a:off x="5088988" y="2129271"/>
            <a:ext cx="2013748" cy="1676664"/>
          </a:xfrm>
          <a:prstGeom prst="rect">
            <a:avLst/>
          </a:prstGeom>
        </p:spPr>
      </p:pic>
      <p:pic>
        <p:nvPicPr>
          <p:cNvPr id="20" name="Picture 19"/>
          <p:cNvPicPr/>
          <p:nvPr/>
        </p:nvPicPr>
        <p:blipFill rotWithShape="1">
          <a:blip r:embed="rId9" cstate="print">
            <a:extLst>
              <a:ext uri="{28A0092B-C50C-407E-A947-70E740481C1C}">
                <a14:useLocalDpi xmlns:a14="http://schemas.microsoft.com/office/drawing/2010/main" val="0"/>
              </a:ext>
            </a:extLst>
          </a:blip>
          <a:srcRect l="624" t="815"/>
          <a:stretch/>
        </p:blipFill>
        <p:spPr bwMode="auto">
          <a:xfrm>
            <a:off x="2858255" y="2118774"/>
            <a:ext cx="2013748" cy="1571144"/>
          </a:xfrm>
          <a:prstGeom prst="rect">
            <a:avLst/>
          </a:prstGeom>
          <a:noFill/>
          <a:ln>
            <a:noFill/>
          </a:ln>
        </p:spPr>
      </p:pic>
      <p:pic>
        <p:nvPicPr>
          <p:cNvPr id="21" name="Picture 20"/>
          <p:cNvPicPr>
            <a:picLocks noChangeAspect="1"/>
          </p:cNvPicPr>
          <p:nvPr/>
        </p:nvPicPr>
        <p:blipFill rotWithShape="1">
          <a:blip r:embed="rId10">
            <a:extLst>
              <a:ext uri="{28A0092B-C50C-407E-A947-70E740481C1C}">
                <a14:useLocalDpi xmlns:a14="http://schemas.microsoft.com/office/drawing/2010/main" val="0"/>
              </a:ext>
            </a:extLst>
          </a:blip>
          <a:srcRect l="3858" t="3448" r="17193" b="6208"/>
          <a:stretch/>
        </p:blipFill>
        <p:spPr>
          <a:xfrm>
            <a:off x="5088987" y="4083585"/>
            <a:ext cx="2013748" cy="1676664"/>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50454" y="2118774"/>
            <a:ext cx="2013748" cy="1668597"/>
          </a:xfrm>
          <a:prstGeom prst="rect">
            <a:avLst/>
          </a:prstGeom>
        </p:spPr>
      </p:pic>
      <p:pic>
        <p:nvPicPr>
          <p:cNvPr id="9" name="Picture 8"/>
          <p:cNvPicPr>
            <a:picLocks noChangeAspect="1"/>
          </p:cNvPicPr>
          <p:nvPr/>
        </p:nvPicPr>
        <p:blipFill rotWithShape="1">
          <a:blip r:embed="rId12">
            <a:extLst>
              <a:ext uri="{28A0092B-C50C-407E-A947-70E740481C1C}">
                <a14:useLocalDpi xmlns:a14="http://schemas.microsoft.com/office/drawing/2010/main" val="0"/>
              </a:ext>
            </a:extLst>
          </a:blip>
          <a:srcRect l="890" t="1988" r="1065" b="1988"/>
          <a:stretch/>
        </p:blipFill>
        <p:spPr>
          <a:xfrm>
            <a:off x="7319719" y="4093165"/>
            <a:ext cx="2013750" cy="1666103"/>
          </a:xfrm>
          <a:prstGeom prst="rect">
            <a:avLst/>
          </a:prstGeom>
        </p:spPr>
      </p:pic>
      <p:pic>
        <p:nvPicPr>
          <p:cNvPr id="15" name="Picture 14">
            <a:extLst>
              <a:ext uri="{FF2B5EF4-FFF2-40B4-BE49-F238E27FC236}">
                <a16:creationId xmlns:a16="http://schemas.microsoft.com/office/drawing/2014/main" id="{59CD0D3B-1E47-4052-8018-F955FE6620D7}"/>
              </a:ext>
            </a:extLst>
          </p:cNvPr>
          <p:cNvPicPr>
            <a:picLocks noChangeAspect="1"/>
          </p:cNvPicPr>
          <p:nvPr/>
        </p:nvPicPr>
        <p:blipFill rotWithShape="1">
          <a:blip r:embed="rId13"/>
          <a:srcRect t="434"/>
          <a:stretch/>
        </p:blipFill>
        <p:spPr bwMode="auto">
          <a:xfrm>
            <a:off x="7319721" y="2118774"/>
            <a:ext cx="2013748" cy="16766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35020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par>
                                <p:cTn id="41" presetID="53" presetClass="entr" presetSubtype="16"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par>
                                <p:cTn id="46" presetID="53" presetClass="entr" presetSubtype="16"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par>
                                <p:cTn id="51" presetID="53" presetClass="entr" presetSubtype="16"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par>
                                <p:cTn id="56" presetID="53" presetClass="entr" presetSubtype="16"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animEffect transition="in" filter="fade">
                                      <p:cBhvr>
                                        <p:cTn id="60" dur="500"/>
                                        <p:tgtEl>
                                          <p:spTgt spid="21"/>
                                        </p:tgtEl>
                                      </p:cBhvr>
                                    </p:animEffect>
                                  </p:childTnLst>
                                </p:cTn>
                              </p:par>
                              <p:par>
                                <p:cTn id="61" presetID="53" presetClass="entr" presetSubtype="16"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par>
                                <p:cTn id="66" presetID="53" presetClass="entr" presetSubtype="16"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ppt_w</p:attrName>
                                        </p:attrNameLst>
                                      </p:cBhvr>
                                      <p:tavLst>
                                        <p:tav tm="0">
                                          <p:val>
                                            <p:fltVal val="0"/>
                                          </p:val>
                                        </p:tav>
                                        <p:tav tm="100000">
                                          <p:val>
                                            <p:strVal val="#ppt_w"/>
                                          </p:val>
                                        </p:tav>
                                      </p:tavLst>
                                    </p:anim>
                                    <p:anim calcmode="lin" valueType="num">
                                      <p:cBhvr>
                                        <p:cTn id="69" dur="500" fill="hold"/>
                                        <p:tgtEl>
                                          <p:spTgt spid="17"/>
                                        </p:tgtEl>
                                        <p:attrNameLst>
                                          <p:attrName>ppt_h</p:attrName>
                                        </p:attrNameLst>
                                      </p:cBhvr>
                                      <p:tavLst>
                                        <p:tav tm="0">
                                          <p:val>
                                            <p:fltVal val="0"/>
                                          </p:val>
                                        </p:tav>
                                        <p:tav tm="100000">
                                          <p:val>
                                            <p:strVal val="#ppt_h"/>
                                          </p:val>
                                        </p:tav>
                                      </p:tavLst>
                                    </p:anim>
                                    <p:animEffect transition="in" filter="fade">
                                      <p:cBhvr>
                                        <p:cTn id="70" dur="500"/>
                                        <p:tgtEl>
                                          <p:spTgt spid="17"/>
                                        </p:tgtEl>
                                      </p:cBhvr>
                                    </p:animEffect>
                                  </p:childTnLst>
                                </p:cTn>
                              </p:par>
                              <p:par>
                                <p:cTn id="71" presetID="53" presetClass="entr" presetSubtype="16"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fill="hold"/>
                                        <p:tgtEl>
                                          <p:spTgt spid="15"/>
                                        </p:tgtEl>
                                        <p:attrNameLst>
                                          <p:attrName>ppt_w</p:attrName>
                                        </p:attrNameLst>
                                      </p:cBhvr>
                                      <p:tavLst>
                                        <p:tav tm="0">
                                          <p:val>
                                            <p:fltVal val="0"/>
                                          </p:val>
                                        </p:tav>
                                        <p:tav tm="100000">
                                          <p:val>
                                            <p:strVal val="#ppt_w"/>
                                          </p:val>
                                        </p:tav>
                                      </p:tavLst>
                                    </p:anim>
                                    <p:anim calcmode="lin" valueType="num">
                                      <p:cBhvr>
                                        <p:cTn id="74" dur="500" fill="hold"/>
                                        <p:tgtEl>
                                          <p:spTgt spid="15"/>
                                        </p:tgtEl>
                                        <p:attrNameLst>
                                          <p:attrName>ppt_h</p:attrName>
                                        </p:attrNameLst>
                                      </p:cBhvr>
                                      <p:tavLst>
                                        <p:tav tm="0">
                                          <p:val>
                                            <p:fltVal val="0"/>
                                          </p:val>
                                        </p:tav>
                                        <p:tav tm="100000">
                                          <p:val>
                                            <p:strVal val="#ppt_h"/>
                                          </p:val>
                                        </p:tav>
                                      </p:tavLst>
                                    </p:anim>
                                    <p:animEffect transition="in" filter="fade">
                                      <p:cBhvr>
                                        <p:cTn id="7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17756"/>
            <a:ext cx="12196431" cy="685800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264224" y="580551"/>
            <a:ext cx="5659120" cy="646645"/>
          </a:xfrm>
        </p:spPr>
        <p:txBody>
          <a:bodyPr/>
          <a:lstStyle/>
          <a:p>
            <a:r>
              <a:rPr lang="en-US" sz="2800" dirty="0"/>
              <a:t>MASK, INCORRECT &amp; NO MASK</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14" name="Picture 2" descr="Surgical mask ">
            <a:extLst>
              <a:ext uri="{FF2B5EF4-FFF2-40B4-BE49-F238E27FC236}">
                <a16:creationId xmlns:a16="http://schemas.microsoft.com/office/drawing/2014/main" id="{70F28056-EFCA-4B6D-A82E-37108457A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013" y="344581"/>
            <a:ext cx="1118586" cy="11185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7409" t="7555" r="16567" b="10216"/>
          <a:stretch/>
        </p:blipFill>
        <p:spPr>
          <a:xfrm>
            <a:off x="1783098" y="2127332"/>
            <a:ext cx="2090460" cy="1740535"/>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t="853" r="1858" b="1"/>
          <a:stretch/>
        </p:blipFill>
        <p:spPr>
          <a:xfrm>
            <a:off x="7295805" y="2127332"/>
            <a:ext cx="2090460" cy="1740535"/>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1182" t="1020" r="1096" b="1334"/>
          <a:stretch/>
        </p:blipFill>
        <p:spPr>
          <a:xfrm>
            <a:off x="4518859" y="2127332"/>
            <a:ext cx="2090460" cy="1740535"/>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3097" y="4198914"/>
            <a:ext cx="2090460" cy="1740535"/>
          </a:xfrm>
          <a:prstGeom prst="rect">
            <a:avLst/>
          </a:prstGeom>
        </p:spPr>
      </p:pic>
      <p:sp>
        <p:nvSpPr>
          <p:cNvPr id="18" name="TextBox 17"/>
          <p:cNvSpPr txBox="1"/>
          <p:nvPr/>
        </p:nvSpPr>
        <p:spPr>
          <a:xfrm>
            <a:off x="668712" y="1298523"/>
            <a:ext cx="4025208" cy="430887"/>
          </a:xfrm>
          <a:prstGeom prst="rect">
            <a:avLst/>
          </a:prstGeom>
          <a:noFill/>
        </p:spPr>
        <p:txBody>
          <a:bodyPr wrap="square" rtlCol="0">
            <a:spAutoFit/>
          </a:bodyPr>
          <a:lstStyle/>
          <a:p>
            <a:pPr marL="342900" indent="-342900">
              <a:buFont typeface="Wingdings" panose="05000000000000000000" pitchFamily="2" charset="2"/>
              <a:buChar char="§"/>
            </a:pPr>
            <a:r>
              <a:rPr lang="en-US" sz="2200" spc="300" dirty="0">
                <a:solidFill>
                  <a:srgbClr val="035D1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More than 2 people</a:t>
            </a:r>
          </a:p>
        </p:txBody>
      </p:sp>
      <p:pic>
        <p:nvPicPr>
          <p:cNvPr id="13" name="Picture 12">
            <a:extLst>
              <a:ext uri="{FF2B5EF4-FFF2-40B4-BE49-F238E27FC236}">
                <a16:creationId xmlns:a16="http://schemas.microsoft.com/office/drawing/2014/main" id="{124542A1-C4BF-4ACF-937F-988E6C8EAB4C}"/>
              </a:ext>
            </a:extLst>
          </p:cNvPr>
          <p:cNvPicPr>
            <a:picLocks noChangeAspect="1"/>
          </p:cNvPicPr>
          <p:nvPr/>
        </p:nvPicPr>
        <p:blipFill rotWithShape="1">
          <a:blip r:embed="rId9"/>
          <a:srcRect l="994" t="1202" b="1"/>
          <a:stretch/>
        </p:blipFill>
        <p:spPr bwMode="auto">
          <a:xfrm>
            <a:off x="4518859" y="4198913"/>
            <a:ext cx="2090460" cy="174053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FBE4A5EB-D489-41BF-B84C-73CBF582A1CB}"/>
              </a:ext>
            </a:extLst>
          </p:cNvPr>
          <p:cNvPicPr>
            <a:picLocks noChangeAspect="1"/>
          </p:cNvPicPr>
          <p:nvPr/>
        </p:nvPicPr>
        <p:blipFill rotWithShape="1">
          <a:blip r:embed="rId10"/>
          <a:srcRect l="985" t="1214" r="1577"/>
          <a:stretch/>
        </p:blipFill>
        <p:spPr bwMode="auto">
          <a:xfrm>
            <a:off x="7295805" y="4198912"/>
            <a:ext cx="2136522" cy="18126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25155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par>
                                <p:cTn id="41" presetID="53" presetClass="entr" presetSubtype="16"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par>
                                <p:cTn id="46" presetID="53" presetClass="entr" presetSubtype="16"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0"/>
            <a:ext cx="12196431" cy="685800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5170506" y="554444"/>
            <a:ext cx="1846555" cy="699912"/>
          </a:xfrm>
        </p:spPr>
        <p:txBody>
          <a:bodyPr/>
          <a:lstStyle/>
          <a:p>
            <a:r>
              <a:rPr lang="en-US" sz="2800" dirty="0"/>
              <a:t>RESULT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14</a:t>
            </a:fld>
            <a:endParaRPr lang="en-US" dirty="0"/>
          </a:p>
        </p:txBody>
      </p:sp>
      <p:pic>
        <p:nvPicPr>
          <p:cNvPr id="1026" name="Picture 2" descr="Hacker animated icon">
            <a:extLst>
              <a:ext uri="{FF2B5EF4-FFF2-40B4-BE49-F238E27FC236}">
                <a16:creationId xmlns:a16="http://schemas.microsoft.com/office/drawing/2014/main" id="{EBC0371B-7121-4545-8FE8-12194F401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437" y="309978"/>
            <a:ext cx="1012794" cy="1012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F24F8857-3B55-4BA2-AB41-675BCB20EEE2}"/>
              </a:ext>
            </a:extLst>
          </p:cNvPr>
          <p:cNvGraphicFramePr>
            <a:graphicFrameLocks noGrp="1"/>
          </p:cNvGraphicFramePr>
          <p:nvPr>
            <p:extLst>
              <p:ext uri="{D42A27DB-BD31-4B8C-83A1-F6EECF244321}">
                <p14:modId xmlns:p14="http://schemas.microsoft.com/office/powerpoint/2010/main" val="2957906754"/>
              </p:ext>
            </p:extLst>
          </p:nvPr>
        </p:nvGraphicFramePr>
        <p:xfrm>
          <a:off x="1744561" y="1808800"/>
          <a:ext cx="7963071" cy="4478836"/>
        </p:xfrm>
        <a:graphic>
          <a:graphicData uri="http://schemas.openxmlformats.org/drawingml/2006/table">
            <a:tbl>
              <a:tblPr>
                <a:tableStyleId>{5C22544A-7EE6-4342-B048-85BDC9FD1C3A}</a:tableStyleId>
              </a:tblPr>
              <a:tblGrid>
                <a:gridCol w="945523">
                  <a:extLst>
                    <a:ext uri="{9D8B030D-6E8A-4147-A177-3AD203B41FA5}">
                      <a16:colId xmlns:a16="http://schemas.microsoft.com/office/drawing/2014/main" val="125644707"/>
                    </a:ext>
                  </a:extLst>
                </a:gridCol>
                <a:gridCol w="1226224">
                  <a:extLst>
                    <a:ext uri="{9D8B030D-6E8A-4147-A177-3AD203B41FA5}">
                      <a16:colId xmlns:a16="http://schemas.microsoft.com/office/drawing/2014/main" val="3123678620"/>
                    </a:ext>
                  </a:extLst>
                </a:gridCol>
                <a:gridCol w="1226224">
                  <a:extLst>
                    <a:ext uri="{9D8B030D-6E8A-4147-A177-3AD203B41FA5}">
                      <a16:colId xmlns:a16="http://schemas.microsoft.com/office/drawing/2014/main" val="3929102858"/>
                    </a:ext>
                  </a:extLst>
                </a:gridCol>
                <a:gridCol w="1403510">
                  <a:extLst>
                    <a:ext uri="{9D8B030D-6E8A-4147-A177-3AD203B41FA5}">
                      <a16:colId xmlns:a16="http://schemas.microsoft.com/office/drawing/2014/main" val="3228483006"/>
                    </a:ext>
                  </a:extLst>
                </a:gridCol>
                <a:gridCol w="1772854">
                  <a:extLst>
                    <a:ext uri="{9D8B030D-6E8A-4147-A177-3AD203B41FA5}">
                      <a16:colId xmlns:a16="http://schemas.microsoft.com/office/drawing/2014/main" val="343332656"/>
                    </a:ext>
                  </a:extLst>
                </a:gridCol>
                <a:gridCol w="1388736">
                  <a:extLst>
                    <a:ext uri="{9D8B030D-6E8A-4147-A177-3AD203B41FA5}">
                      <a16:colId xmlns:a16="http://schemas.microsoft.com/office/drawing/2014/main" val="3204134785"/>
                    </a:ext>
                  </a:extLst>
                </a:gridCol>
              </a:tblGrid>
              <a:tr h="420509">
                <a:tc rowSpan="2">
                  <a:txBody>
                    <a:bodyPr/>
                    <a:lstStyle/>
                    <a:p>
                      <a:pPr algn="ctr" fontAlgn="b"/>
                      <a:r>
                        <a:rPr lang="en-US" sz="2000" b="1" u="none" strike="noStrike" dirty="0">
                          <a:effectLst/>
                        </a:rPr>
                        <a:t>Test</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rowSpan="2">
                  <a:txBody>
                    <a:bodyPr/>
                    <a:lstStyle/>
                    <a:p>
                      <a:pPr algn="ctr" fontAlgn="b"/>
                      <a:r>
                        <a:rPr lang="en-US" sz="2000" b="1" u="none" strike="noStrike" dirty="0">
                          <a:effectLst/>
                        </a:rPr>
                        <a:t>Gender</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rowSpan="2">
                  <a:txBody>
                    <a:bodyPr/>
                    <a:lstStyle/>
                    <a:p>
                      <a:pPr algn="ctr" fontAlgn="b"/>
                      <a:r>
                        <a:rPr lang="en-US" sz="2000" b="1" u="none" strike="noStrike" dirty="0">
                          <a:effectLst/>
                        </a:rPr>
                        <a:t>Age Group</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gridSpan="3">
                  <a:txBody>
                    <a:bodyPr/>
                    <a:lstStyle/>
                    <a:p>
                      <a:pPr algn="ctr" fontAlgn="b"/>
                      <a:r>
                        <a:rPr lang="en-US" sz="2000" b="1" u="none" strike="noStrike">
                          <a:effectLst/>
                        </a:rPr>
                        <a:t>Accuracy</a:t>
                      </a:r>
                      <a:endParaRPr lang="en-US" sz="2000" b="1"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hMerge="1">
                  <a:txBody>
                    <a:bodyPr/>
                    <a:lstStyle/>
                    <a:p>
                      <a:endParaRPr lang="en-MU"/>
                    </a:p>
                  </a:txBody>
                  <a:tcPr/>
                </a:tc>
                <a:tc hMerge="1">
                  <a:txBody>
                    <a:bodyPr/>
                    <a:lstStyle/>
                    <a:p>
                      <a:endParaRPr lang="en-MU"/>
                    </a:p>
                  </a:txBody>
                  <a:tcPr/>
                </a:tc>
                <a:extLst>
                  <a:ext uri="{0D108BD9-81ED-4DB2-BD59-A6C34878D82A}">
                    <a16:rowId xmlns:a16="http://schemas.microsoft.com/office/drawing/2014/main" val="841233347"/>
                  </a:ext>
                </a:extLst>
              </a:tr>
              <a:tr h="404607">
                <a:tc vMerge="1">
                  <a:txBody>
                    <a:bodyPr/>
                    <a:lstStyle/>
                    <a:p>
                      <a:endParaRPr lang="en-MU"/>
                    </a:p>
                  </a:txBody>
                  <a:tcPr/>
                </a:tc>
                <a:tc vMerge="1">
                  <a:txBody>
                    <a:bodyPr/>
                    <a:lstStyle/>
                    <a:p>
                      <a:endParaRPr lang="en-MU"/>
                    </a:p>
                  </a:txBody>
                  <a:tcPr/>
                </a:tc>
                <a:tc vMerge="1">
                  <a:txBody>
                    <a:bodyPr/>
                    <a:lstStyle/>
                    <a:p>
                      <a:endParaRPr lang="en-MU"/>
                    </a:p>
                  </a:txBody>
                  <a:tcPr/>
                </a:tc>
                <a:tc>
                  <a:txBody>
                    <a:bodyPr/>
                    <a:lstStyle/>
                    <a:p>
                      <a:pPr algn="ctr" fontAlgn="b"/>
                      <a:r>
                        <a:rPr lang="en-US" sz="2000" b="1" u="none" strike="noStrike" dirty="0">
                          <a:effectLst/>
                        </a:rPr>
                        <a:t>No Mask</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2000" b="1" u="none" strike="noStrike" dirty="0">
                          <a:effectLst/>
                        </a:rPr>
                        <a:t>Mask and Type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2000" b="1" u="none" strike="noStrike" dirty="0">
                          <a:effectLst/>
                        </a:rPr>
                        <a:t>Incorrect</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757926359"/>
                  </a:ext>
                </a:extLst>
              </a:tr>
              <a:tr h="365372">
                <a:tc>
                  <a:txBody>
                    <a:bodyPr/>
                    <a:lstStyle/>
                    <a:p>
                      <a:pPr algn="r" fontAlgn="b"/>
                      <a:r>
                        <a:rPr lang="en-MU" sz="1800" u="none" strike="noStrike" dirty="0">
                          <a:effectLst/>
                        </a:rPr>
                        <a:t>1</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dirty="0">
                          <a:effectLst/>
                        </a:rPr>
                        <a:t>M</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20-25</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97.05%</a:t>
                      </a:r>
                      <a:endParaRPr lang="en-MU" sz="1800" b="0" i="0" u="none" strike="noStrike" dirty="0">
                        <a:solidFill>
                          <a:srgbClr val="000000"/>
                        </a:solidFill>
                        <a:effectLst/>
                        <a:latin typeface="Times New Roman" panose="02020603050405020304" pitchFamily="18"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74.05%</a:t>
                      </a:r>
                      <a:endParaRPr lang="en-MU" sz="1800" b="0" i="0" u="none" strike="noStrike" dirty="0">
                        <a:solidFill>
                          <a:srgbClr val="000000"/>
                        </a:solidFill>
                        <a:effectLst/>
                        <a:latin typeface="Times New Roman" panose="02020603050405020304" pitchFamily="18"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93.30%</a:t>
                      </a:r>
                      <a:endParaRPr lang="en-MU" sz="1800" b="0" i="0" u="none" strike="noStrike">
                        <a:solidFill>
                          <a:srgbClr val="000000"/>
                        </a:solidFill>
                        <a:effectLst/>
                        <a:latin typeface="Times New Roman" panose="02020603050405020304" pitchFamily="18"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3690895834"/>
                  </a:ext>
                </a:extLst>
              </a:tr>
              <a:tr h="365372">
                <a:tc>
                  <a:txBody>
                    <a:bodyPr/>
                    <a:lstStyle/>
                    <a:p>
                      <a:pPr algn="r" fontAlgn="b"/>
                      <a:r>
                        <a:rPr lang="en-MU" sz="1800" u="none" strike="noStrike">
                          <a:effectLst/>
                        </a:rPr>
                        <a:t>2</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dirty="0">
                          <a:effectLst/>
                        </a:rPr>
                        <a:t>F</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20-25</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80.34%</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69.65%</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99.94%</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603231677"/>
                  </a:ext>
                </a:extLst>
              </a:tr>
              <a:tr h="365372">
                <a:tc>
                  <a:txBody>
                    <a:bodyPr/>
                    <a:lstStyle/>
                    <a:p>
                      <a:pPr algn="r" fontAlgn="b"/>
                      <a:r>
                        <a:rPr lang="en-MU" sz="1800" u="none" strike="noStrike">
                          <a:effectLst/>
                        </a:rPr>
                        <a:t>3</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dirty="0">
                          <a:effectLst/>
                        </a:rPr>
                        <a:t>M</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20-25</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dirty="0">
                          <a:effectLst/>
                        </a:rPr>
                        <a:t>100</a:t>
                      </a:r>
                      <a:r>
                        <a:rPr lang="en-MU" sz="1800" u="none" strike="noStrike" dirty="0">
                          <a:effectLst/>
                        </a:rPr>
                        <a:t>.</a:t>
                      </a:r>
                      <a:r>
                        <a:rPr lang="en-US" sz="1800" u="none" strike="noStrike" dirty="0">
                          <a:effectLst/>
                        </a:rPr>
                        <a:t>00</a:t>
                      </a:r>
                      <a:r>
                        <a:rPr lang="en-MU" sz="1800" u="none" strike="noStrike" dirty="0">
                          <a:effectLst/>
                        </a:rPr>
                        <a:t>%</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70.98%</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95.03%</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2549566366"/>
                  </a:ext>
                </a:extLst>
              </a:tr>
              <a:tr h="365372">
                <a:tc>
                  <a:txBody>
                    <a:bodyPr/>
                    <a:lstStyle/>
                    <a:p>
                      <a:pPr algn="r" fontAlgn="b"/>
                      <a:r>
                        <a:rPr lang="en-MU" sz="1800" u="none" strike="noStrike">
                          <a:effectLst/>
                        </a:rPr>
                        <a:t>4</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a:effectLst/>
                        </a:rPr>
                        <a:t>F</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20-25</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95.48%</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80.05%</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94.56%</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012530429"/>
                  </a:ext>
                </a:extLst>
              </a:tr>
              <a:tr h="365372">
                <a:tc>
                  <a:txBody>
                    <a:bodyPr/>
                    <a:lstStyle/>
                    <a:p>
                      <a:pPr algn="r" fontAlgn="b"/>
                      <a:r>
                        <a:rPr lang="en-MU" sz="1800" u="none" strike="noStrike">
                          <a:effectLst/>
                        </a:rPr>
                        <a:t>5</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a:effectLst/>
                        </a:rPr>
                        <a:t>F</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30-35</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93.89%</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dirty="0">
                          <a:effectLst/>
                        </a:rPr>
                        <a:t>91</a:t>
                      </a:r>
                      <a:r>
                        <a:rPr lang="en-MU" sz="1800" u="none" strike="noStrike" dirty="0">
                          <a:effectLst/>
                        </a:rPr>
                        <a:t>.09%</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94.08%</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483375181"/>
                  </a:ext>
                </a:extLst>
              </a:tr>
              <a:tr h="365372">
                <a:tc>
                  <a:txBody>
                    <a:bodyPr/>
                    <a:lstStyle/>
                    <a:p>
                      <a:pPr algn="r" fontAlgn="b"/>
                      <a:r>
                        <a:rPr lang="en-MU" sz="1800" u="none" strike="noStrike">
                          <a:effectLst/>
                        </a:rPr>
                        <a:t>6</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a:effectLst/>
                        </a:rPr>
                        <a:t>M</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30-35</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98.04%</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74.05%</a:t>
                      </a:r>
                      <a:endParaRPr lang="en-MU" sz="1800" b="0" i="0" u="none" strike="noStrike">
                        <a:solidFill>
                          <a:srgbClr val="000000"/>
                        </a:solidFill>
                        <a:effectLst/>
                        <a:latin typeface="Times New Roman" panose="02020603050405020304" pitchFamily="18"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93.30%</a:t>
                      </a:r>
                      <a:endParaRPr lang="en-MU" sz="1800" b="0" i="0" u="none" strike="noStrike">
                        <a:solidFill>
                          <a:srgbClr val="000000"/>
                        </a:solidFill>
                        <a:effectLst/>
                        <a:latin typeface="Times New Roman" panose="02020603050405020304" pitchFamily="18"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3726793032"/>
                  </a:ext>
                </a:extLst>
              </a:tr>
              <a:tr h="365372">
                <a:tc>
                  <a:txBody>
                    <a:bodyPr/>
                    <a:lstStyle/>
                    <a:p>
                      <a:pPr algn="r" fontAlgn="b"/>
                      <a:r>
                        <a:rPr lang="en-MU" sz="1800" u="none" strike="noStrike">
                          <a:effectLst/>
                        </a:rPr>
                        <a:t>7</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a:effectLst/>
                        </a:rPr>
                        <a:t>F</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30-35</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97.05%</a:t>
                      </a:r>
                      <a:endParaRPr lang="en-MU" sz="1800" b="0" i="0" u="none" strike="noStrike" dirty="0">
                        <a:solidFill>
                          <a:srgbClr val="000000"/>
                        </a:solidFill>
                        <a:effectLst/>
                        <a:latin typeface="Times New Roman" panose="02020603050405020304" pitchFamily="18"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dirty="0">
                          <a:effectLst/>
                        </a:rPr>
                        <a:t>8</a:t>
                      </a:r>
                      <a:r>
                        <a:rPr lang="en-MU" sz="1800" u="none" strike="noStrike" dirty="0">
                          <a:effectLst/>
                        </a:rPr>
                        <a:t>9.65%</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99.94%</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578608348"/>
                  </a:ext>
                </a:extLst>
              </a:tr>
              <a:tr h="365372">
                <a:tc>
                  <a:txBody>
                    <a:bodyPr/>
                    <a:lstStyle/>
                    <a:p>
                      <a:pPr algn="r" fontAlgn="b"/>
                      <a:r>
                        <a:rPr lang="en-MU" sz="1800" u="none" strike="noStrike">
                          <a:effectLst/>
                        </a:rPr>
                        <a:t>8</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a:effectLst/>
                        </a:rPr>
                        <a:t>M</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smtClean="0">
                          <a:effectLst/>
                        </a:rPr>
                        <a:t>3</a:t>
                      </a:r>
                      <a:r>
                        <a:rPr lang="en-US" sz="1800" u="none" strike="noStrike" dirty="0" smtClean="0">
                          <a:effectLst/>
                        </a:rPr>
                        <a:t>5</a:t>
                      </a:r>
                      <a:r>
                        <a:rPr lang="en-MU" sz="1800" u="none" strike="noStrike" dirty="0" smtClean="0">
                          <a:effectLst/>
                        </a:rPr>
                        <a:t>-</a:t>
                      </a:r>
                      <a:r>
                        <a:rPr lang="en-US" sz="1800" u="none" strike="noStrike" dirty="0">
                          <a:effectLst/>
                        </a:rPr>
                        <a:t>40</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80.34%</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70.98%</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95.03%</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894824538"/>
                  </a:ext>
                </a:extLst>
              </a:tr>
              <a:tr h="365372">
                <a:tc>
                  <a:txBody>
                    <a:bodyPr/>
                    <a:lstStyle/>
                    <a:p>
                      <a:pPr algn="r" fontAlgn="b"/>
                      <a:r>
                        <a:rPr lang="en-MU" sz="1800" u="none" strike="noStrike">
                          <a:effectLst/>
                        </a:rPr>
                        <a:t>9</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a:effectLst/>
                        </a:rPr>
                        <a:t>M</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dirty="0" smtClean="0">
                          <a:effectLst/>
                        </a:rPr>
                        <a:t>4</a:t>
                      </a:r>
                      <a:r>
                        <a:rPr lang="en-MU" sz="1800" u="none" strike="noStrike" dirty="0" smtClean="0">
                          <a:effectLst/>
                        </a:rPr>
                        <a:t>0-</a:t>
                      </a:r>
                      <a:r>
                        <a:rPr lang="en-US" sz="1800" u="none" strike="noStrike" dirty="0" smtClean="0">
                          <a:effectLst/>
                        </a:rPr>
                        <a:t>50</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93.56%</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80.05%</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a:effectLst/>
                        </a:rPr>
                        <a:t>94.56%</a:t>
                      </a:r>
                      <a:endParaRPr lang="en-MU"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067233569"/>
                  </a:ext>
                </a:extLst>
              </a:tr>
              <a:tr h="365372">
                <a:tc>
                  <a:txBody>
                    <a:bodyPr/>
                    <a:lstStyle/>
                    <a:p>
                      <a:pPr algn="r" fontAlgn="b"/>
                      <a:r>
                        <a:rPr lang="en-MU" sz="1800" u="none" strike="noStrike" dirty="0">
                          <a:effectLst/>
                        </a:rPr>
                        <a:t>10</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a:effectLst/>
                        </a:rPr>
                        <a:t>F</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dirty="0" smtClean="0">
                          <a:effectLst/>
                        </a:rPr>
                        <a:t>40</a:t>
                      </a:r>
                      <a:r>
                        <a:rPr lang="en-MU" sz="1800" u="none" strike="noStrike" dirty="0" smtClean="0">
                          <a:effectLst/>
                        </a:rPr>
                        <a:t>-</a:t>
                      </a:r>
                      <a:r>
                        <a:rPr lang="en-US" sz="1800" u="none" strike="noStrike" dirty="0" smtClean="0">
                          <a:effectLst/>
                        </a:rPr>
                        <a:t>50</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85.08%</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US" sz="1800" u="none" strike="noStrike" dirty="0">
                          <a:effectLst/>
                        </a:rPr>
                        <a:t>90</a:t>
                      </a:r>
                      <a:r>
                        <a:rPr lang="en-MU" sz="1800" u="none" strike="noStrike" dirty="0">
                          <a:effectLst/>
                        </a:rPr>
                        <a:t>.19%</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tc>
                  <a:txBody>
                    <a:bodyPr/>
                    <a:lstStyle/>
                    <a:p>
                      <a:pPr algn="ctr" fontAlgn="b"/>
                      <a:r>
                        <a:rPr lang="en-MU" sz="1800" u="none" strike="noStrike" dirty="0">
                          <a:effectLst/>
                        </a:rPr>
                        <a:t>94.08%</a:t>
                      </a:r>
                      <a:endParaRPr lang="en-MU" sz="1800" b="0" i="0" u="none" strike="noStrike" dirty="0">
                        <a:solidFill>
                          <a:srgbClr val="000000"/>
                        </a:solidFill>
                        <a:effectLst/>
                        <a:latin typeface="Calibri" panose="020F0502020204030204" pitchFamily="34" charset="0"/>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781675688"/>
                  </a:ext>
                </a:extLst>
              </a:tr>
            </a:tbl>
          </a:graphicData>
        </a:graphic>
      </p:graphicFrame>
    </p:spTree>
    <p:extLst>
      <p:ext uri="{BB962C8B-B14F-4D97-AF65-F5344CB8AC3E}">
        <p14:creationId xmlns:p14="http://schemas.microsoft.com/office/powerpoint/2010/main" val="895528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p:cTn id="19" dur="500" fill="hold"/>
                                        <p:tgtEl>
                                          <p:spTgt spid="1026"/>
                                        </p:tgtEl>
                                        <p:attrNameLst>
                                          <p:attrName>ppt_w</p:attrName>
                                        </p:attrNameLst>
                                      </p:cBhvr>
                                      <p:tavLst>
                                        <p:tav tm="0">
                                          <p:val>
                                            <p:fltVal val="0"/>
                                          </p:val>
                                        </p:tav>
                                        <p:tav tm="100000">
                                          <p:val>
                                            <p:strVal val="#ppt_w"/>
                                          </p:val>
                                        </p:tav>
                                      </p:tavLst>
                                    </p:anim>
                                    <p:anim calcmode="lin" valueType="num">
                                      <p:cBhvr>
                                        <p:cTn id="20" dur="500" fill="hold"/>
                                        <p:tgtEl>
                                          <p:spTgt spid="1026"/>
                                        </p:tgtEl>
                                        <p:attrNameLst>
                                          <p:attrName>ppt_h</p:attrName>
                                        </p:attrNameLst>
                                      </p:cBhvr>
                                      <p:tavLst>
                                        <p:tav tm="0">
                                          <p:val>
                                            <p:fltVal val="0"/>
                                          </p:val>
                                        </p:tav>
                                        <p:tav tm="100000">
                                          <p:val>
                                            <p:strVal val="#ppt_h"/>
                                          </p:val>
                                        </p:tav>
                                      </p:tavLst>
                                    </p:anim>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EBD797-BED0-4752-B43E-30F25C22A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17756"/>
            <a:ext cx="12196431" cy="6858000"/>
          </a:xfrm>
          <a:prstGeom prst="rect">
            <a:avLst/>
          </a:prstGeom>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044606" y="2013011"/>
            <a:ext cx="10102788" cy="2831977"/>
          </a:xfrm>
        </p:spPr>
        <p:txBody>
          <a:bodyPr>
            <a:normAutofit/>
          </a:bodyPr>
          <a:lstStyle/>
          <a:p>
            <a:pPr marL="514350" indent="-285750">
              <a:lnSpc>
                <a:spcPct val="107000"/>
              </a:lnSpc>
              <a:spcAft>
                <a:spcPts val="8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results obtained from the table above for incorrect facemask detection somehow matches that of what ( Adrian R., 2020) have done. </a:t>
            </a:r>
          </a:p>
          <a:p>
            <a:pPr marL="514350" indent="-285750">
              <a:lnSpc>
                <a:spcPct val="107000"/>
              </a:lnSpc>
              <a:spcAft>
                <a:spcPts val="8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As a result, Deep Learning algorithms have been tested to tackle these issues. The most effective ways have been put to the test. The results vary depending on the network that was used. </a:t>
            </a:r>
          </a:p>
          <a:p>
            <a:pPr marL="514350" indent="-285750">
              <a:lnSpc>
                <a:spcPct val="107000"/>
              </a:lnSpc>
              <a:spcAft>
                <a:spcPts val="8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Deep Learning model produces the greatest outcomes (83.4% precision). This shows how video processing knowledge can be applied to the problem of determining the right type and placement of a face mask.</a:t>
            </a:r>
            <a:endParaRPr lang="en-MU" sz="1800" dirty="0">
              <a:latin typeface="Times New Roman" panose="02020603050405020304" pitchFamily="18" charset="0"/>
              <a:cs typeface="Times New Roman" panose="02020603050405020304" pitchFamily="18" charset="0"/>
            </a:endParaRPr>
          </a:p>
          <a:p>
            <a:pPr indent="0">
              <a:lnSpc>
                <a:spcPct val="107000"/>
              </a:lnSpc>
              <a:spcAft>
                <a:spcPts val="800"/>
              </a:spcAft>
              <a:buNone/>
            </a:pPr>
            <a:endParaRPr lang="en-MU"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15</a:t>
            </a:fld>
            <a:endParaRPr lang="en-US" dirty="0"/>
          </a:p>
        </p:txBody>
      </p:sp>
      <p:pic>
        <p:nvPicPr>
          <p:cNvPr id="1026" name="Picture 2" descr="Hacker animated icon">
            <a:extLst>
              <a:ext uri="{FF2B5EF4-FFF2-40B4-BE49-F238E27FC236}">
                <a16:creationId xmlns:a16="http://schemas.microsoft.com/office/drawing/2014/main" id="{EBC0371B-7121-4545-8FE8-12194F401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437" y="309978"/>
            <a:ext cx="1012794" cy="1012794"/>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9">
            <a:extLst>
              <a:ext uri="{FF2B5EF4-FFF2-40B4-BE49-F238E27FC236}">
                <a16:creationId xmlns:a16="http://schemas.microsoft.com/office/drawing/2014/main" id="{BA0C4CF7-7D61-4BD9-B127-DF7EC4057B86}"/>
              </a:ext>
            </a:extLst>
          </p:cNvPr>
          <p:cNvSpPr txBox="1">
            <a:spLocks/>
          </p:cNvSpPr>
          <p:nvPr/>
        </p:nvSpPr>
        <p:spPr>
          <a:xfrm>
            <a:off x="4748817" y="587351"/>
            <a:ext cx="2689934" cy="646645"/>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2800" dirty="0"/>
              <a:t>DISCUSSION</a:t>
            </a:r>
          </a:p>
        </p:txBody>
      </p:sp>
    </p:spTree>
    <p:extLst>
      <p:ext uri="{BB962C8B-B14F-4D97-AF65-F5344CB8AC3E}">
        <p14:creationId xmlns:p14="http://schemas.microsoft.com/office/powerpoint/2010/main" val="27826636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 calcmode="lin" valueType="num">
                                      <p:cBhvr additive="base">
                                        <p:cTn id="2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 calcmode="lin" valueType="num">
                                      <p:cBhvr additive="base">
                                        <p:cTn id="3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0"/>
            <a:ext cx="12196431" cy="685800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679646" y="622860"/>
            <a:ext cx="2828275" cy="699912"/>
          </a:xfrm>
        </p:spPr>
        <p:txBody>
          <a:bodyPr/>
          <a:lstStyle/>
          <a:p>
            <a:r>
              <a:rPr lang="en-US" sz="2800" dirty="0"/>
              <a:t>CONCLUSION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731764" y="2158564"/>
            <a:ext cx="8724038" cy="2304779"/>
          </a:xfrm>
        </p:spPr>
        <p:txBody>
          <a:bodyPr>
            <a:normAutofit/>
          </a:bodyPr>
          <a:lstStyle/>
          <a:p>
            <a:pPr marL="514350" indent="-285750">
              <a:lnSpc>
                <a:spcPct val="107000"/>
              </a:lnSpc>
              <a:spcAft>
                <a:spcPts val="8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Our system can identify different forms of issues that happen frequently when using a facemask, as well as the mask's protective qualities. Many persons are ignorant to the fact that they are wearing the mask incorrectly. </a:t>
            </a:r>
          </a:p>
          <a:p>
            <a:pPr marL="514350" indent="-285750">
              <a:lnSpc>
                <a:spcPct val="107000"/>
              </a:lnSpc>
              <a:spcAft>
                <a:spcPts val="8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result of our proposed system perform an accuracy of 98 percent, which is quite impressive. The study is also a useful weapon in combating the spread of the COVID-19 virus because it allows everybody to wear a face mask.</a:t>
            </a:r>
            <a:endParaRPr lang="en-MU"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16</a:t>
            </a:fld>
            <a:endParaRPr lang="en-US" dirty="0"/>
          </a:p>
        </p:txBody>
      </p:sp>
      <p:pic>
        <p:nvPicPr>
          <p:cNvPr id="1026" name="Picture 2" descr="Hacker animated icon">
            <a:extLst>
              <a:ext uri="{FF2B5EF4-FFF2-40B4-BE49-F238E27FC236}">
                <a16:creationId xmlns:a16="http://schemas.microsoft.com/office/drawing/2014/main" id="{EBC0371B-7121-4545-8FE8-12194F401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437" y="309978"/>
            <a:ext cx="1012794" cy="1012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4021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p:cTn id="19" dur="500" fill="hold"/>
                                        <p:tgtEl>
                                          <p:spTgt spid="1026"/>
                                        </p:tgtEl>
                                        <p:attrNameLst>
                                          <p:attrName>ppt_w</p:attrName>
                                        </p:attrNameLst>
                                      </p:cBhvr>
                                      <p:tavLst>
                                        <p:tav tm="0">
                                          <p:val>
                                            <p:fltVal val="0"/>
                                          </p:val>
                                        </p:tav>
                                        <p:tav tm="100000">
                                          <p:val>
                                            <p:strVal val="#ppt_w"/>
                                          </p:val>
                                        </p:tav>
                                      </p:tavLst>
                                    </p:anim>
                                    <p:anim calcmode="lin" valueType="num">
                                      <p:cBhvr>
                                        <p:cTn id="20" dur="500" fill="hold"/>
                                        <p:tgtEl>
                                          <p:spTgt spid="1026"/>
                                        </p:tgtEl>
                                        <p:attrNameLst>
                                          <p:attrName>ppt_h</p:attrName>
                                        </p:attrNameLst>
                                      </p:cBhvr>
                                      <p:tavLst>
                                        <p:tav tm="0">
                                          <p:val>
                                            <p:fltVal val="0"/>
                                          </p:val>
                                        </p:tav>
                                        <p:tav tm="100000">
                                          <p:val>
                                            <p:strVal val="#ppt_h"/>
                                          </p:val>
                                        </p:tav>
                                      </p:tavLst>
                                    </p:anim>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 calcmode="lin" valueType="num">
                                      <p:cBhvr additive="base">
                                        <p:cTn id="32"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0"/>
            <a:ext cx="12196431" cy="6858000"/>
          </a:xfrm>
          <a:prstGeom prst="rect">
            <a:avLst/>
          </a:prstGeom>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8" name="Text Placeholder 9">
            <a:extLst>
              <a:ext uri="{FF2B5EF4-FFF2-40B4-BE49-F238E27FC236}">
                <a16:creationId xmlns:a16="http://schemas.microsoft.com/office/drawing/2014/main" id="{BA0C4CF7-7D61-4BD9-B127-DF7EC4057B86}"/>
              </a:ext>
            </a:extLst>
          </p:cNvPr>
          <p:cNvSpPr txBox="1">
            <a:spLocks/>
          </p:cNvSpPr>
          <p:nvPr/>
        </p:nvSpPr>
        <p:spPr>
          <a:xfrm>
            <a:off x="2124057" y="2316773"/>
            <a:ext cx="7939453" cy="222445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8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THANK YOU</a:t>
            </a:r>
          </a:p>
        </p:txBody>
      </p:sp>
    </p:spTree>
    <p:extLst>
      <p:ext uri="{BB962C8B-B14F-4D97-AF65-F5344CB8AC3E}">
        <p14:creationId xmlns:p14="http://schemas.microsoft.com/office/powerpoint/2010/main" val="2964451924"/>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7359257" y="553918"/>
            <a:ext cx="3042748" cy="699912"/>
          </a:xfrm>
        </p:spPr>
        <p:txBody>
          <a:bodyPr/>
          <a:lstStyle/>
          <a:p>
            <a:r>
              <a:rPr lang="en-US" sz="2800" dirty="0"/>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412714" y="2012440"/>
            <a:ext cx="6072407" cy="4119239"/>
          </a:xfrm>
        </p:spPr>
        <p:txBody>
          <a:bodyPr>
            <a:normAutofit/>
          </a:bodyPr>
          <a:lstStyle/>
          <a:p>
            <a:pPr indent="0" algn="ctr">
              <a:lnSpc>
                <a:spcPct val="107000"/>
              </a:lnSpc>
              <a:spcAft>
                <a:spcPts val="800"/>
              </a:spcAft>
              <a:buNone/>
            </a:pPr>
            <a:r>
              <a:rPr lang="en-US" sz="2000" i="1" dirty="0">
                <a:solidFill>
                  <a:srgbClr val="2F3342"/>
                </a:solidFill>
                <a:effectLst/>
                <a:latin typeface="Times New Roman" panose="02020603050405020304" pitchFamily="18" charset="0"/>
                <a:ea typeface="Calibri" panose="020F0502020204030204" pitchFamily="34" charset="0"/>
                <a:cs typeface="Times New Roman" panose="02020603050405020304" pitchFamily="18" charset="0"/>
              </a:rPr>
              <a:t>“The surgical face mask has become a symbol of our times.” - Vanessa Friedman</a:t>
            </a:r>
          </a:p>
          <a:p>
            <a:pPr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infectious coronavirus disease (COVID-19) has become a public health concern in China and beyond, since its first occurrence in Wuhan. Around the world, the pandemic is causing havoc on cultures and economics.</a:t>
            </a:r>
          </a:p>
          <a:p>
            <a:pPr marL="514350" indent="-285750">
              <a:lnSpc>
                <a:spcPct val="107000"/>
              </a:lnSpc>
              <a:spcAft>
                <a:spcPts val="8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a:t>
            </a:r>
            <a:r>
              <a:rPr lang="en-MU" sz="1800" dirty="0">
                <a:latin typeface="Times New Roman" panose="02020603050405020304" pitchFamily="18" charset="0"/>
                <a:cs typeface="Times New Roman" panose="02020603050405020304" pitchFamily="18" charset="0"/>
              </a:rPr>
              <a:t>earing</a:t>
            </a:r>
            <a:r>
              <a:rPr lang="en-US" sz="1800" dirty="0">
                <a:latin typeface="Times New Roman" panose="02020603050405020304" pitchFamily="18" charset="0"/>
                <a:cs typeface="Times New Roman" panose="02020603050405020304" pitchFamily="18" charset="0"/>
              </a:rPr>
              <a:t> of</a:t>
            </a:r>
            <a:r>
              <a:rPr lang="en-MU" sz="1800" dirty="0">
                <a:latin typeface="Times New Roman" panose="02020603050405020304" pitchFamily="18" charset="0"/>
                <a:cs typeface="Times New Roman" panose="02020603050405020304" pitchFamily="18" charset="0"/>
              </a:rPr>
              <a:t> masks</a:t>
            </a:r>
            <a:r>
              <a:rPr lang="en-US" sz="1800" dirty="0">
                <a:latin typeface="Times New Roman" panose="02020603050405020304" pitchFamily="18" charset="0"/>
                <a:cs typeface="Times New Roman" panose="02020603050405020304" pitchFamily="18" charset="0"/>
              </a:rPr>
              <a:t> correctly</a:t>
            </a:r>
            <a:r>
              <a:rPr lang="en-MU" sz="1800" dirty="0">
                <a:latin typeface="Times New Roman" panose="02020603050405020304" pitchFamily="18" charset="0"/>
                <a:cs typeface="Times New Roman" panose="02020603050405020304" pitchFamily="18" charset="0"/>
              </a:rPr>
              <a:t> c</a:t>
            </a:r>
            <a:r>
              <a:rPr lang="en-US" sz="1800" dirty="0">
                <a:latin typeface="Times New Roman" panose="02020603050405020304" pitchFamily="18" charset="0"/>
                <a:cs typeface="Times New Roman" panose="02020603050405020304" pitchFamily="18" charset="0"/>
              </a:rPr>
              <a:t>an</a:t>
            </a:r>
            <a:r>
              <a:rPr lang="en-MU" sz="1800" dirty="0">
                <a:latin typeface="Times New Roman" panose="02020603050405020304" pitchFamily="18" charset="0"/>
                <a:cs typeface="Times New Roman" panose="02020603050405020304" pitchFamily="18" charset="0"/>
              </a:rPr>
              <a:t> possibly prevent the spread of COVID-19</a:t>
            </a:r>
            <a:r>
              <a:rPr lang="en-US" sz="1800" dirty="0">
                <a:latin typeface="Times New Roman" panose="02020603050405020304" pitchFamily="18" charset="0"/>
                <a:cs typeface="Times New Roman" panose="02020603050405020304" pitchFamily="18" charset="0"/>
              </a:rPr>
              <a:t>.</a:t>
            </a:r>
          </a:p>
          <a:p>
            <a:pPr marL="514350" indent="-285750">
              <a:lnSpc>
                <a:spcPct val="107000"/>
              </a:lnSpc>
              <a:spcAft>
                <a:spcPts val="8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proper wearing of mask prevents more than 95% of contaminated particles to enter our body while inhaling.</a:t>
            </a:r>
            <a:endParaRPr lang="en-MU" sz="1800" dirty="0">
              <a:latin typeface="Times New Roman" panose="02020603050405020304" pitchFamily="18" charset="0"/>
              <a:cs typeface="Times New Roman" panose="02020603050405020304" pitchFamily="18" charset="0"/>
            </a:endParaRPr>
          </a:p>
          <a:p>
            <a:pPr marL="514350" indent="-285750">
              <a:lnSpc>
                <a:spcPct val="107000"/>
              </a:lnSpc>
              <a:spcAft>
                <a:spcPts val="800"/>
              </a:spcAft>
              <a:buFont typeface="Wingdings" panose="05000000000000000000" pitchFamily="2" charset="2"/>
              <a:buChar char="Ø"/>
            </a:pPr>
            <a:endParaRPr lang="en-MU"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a:t>
            </a:fld>
            <a:endParaRPr lang="en-US" dirty="0"/>
          </a:p>
        </p:txBody>
      </p:sp>
      <p:pic>
        <p:nvPicPr>
          <p:cNvPr id="12" name="Picture 2" descr="Using Masks to Slow the Spread of COVID-19 - Coronavirus">
            <a:extLst>
              <a:ext uri="{FF2B5EF4-FFF2-40B4-BE49-F238E27FC236}">
                <a16:creationId xmlns:a16="http://schemas.microsoft.com/office/drawing/2014/main" id="{C4264B64-3C82-4CB7-8A2D-1296A889FE49}"/>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10445" r="10445"/>
          <a:stretch/>
        </p:blipFill>
        <p:spPr bwMode="auto">
          <a:xfrm>
            <a:off x="0" y="0"/>
            <a:ext cx="54061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73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 calcmode="lin" valueType="num">
                                      <p:cBhvr additive="base">
                                        <p:cTn id="32"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 calcmode="lin" valueType="num">
                                      <p:cBhvr additive="base">
                                        <p:cTn id="3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
                                            <p:txEl>
                                              <p:pRg st="3" end="3"/>
                                            </p:txEl>
                                          </p:spTgt>
                                        </p:tgtEl>
                                        <p:attrNameLst>
                                          <p:attrName>style.visibility</p:attrName>
                                        </p:attrNameLst>
                                      </p:cBhvr>
                                      <p:to>
                                        <p:strVal val="visible"/>
                                      </p:to>
                                    </p:set>
                                    <p:anim calcmode="lin" valueType="num">
                                      <p:cBhvr additive="base">
                                        <p:cTn id="44"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167020" y="544179"/>
            <a:ext cx="4255363" cy="699912"/>
          </a:xfrm>
        </p:spPr>
        <p:txBody>
          <a:bodyPr/>
          <a:lstStyle/>
          <a:p>
            <a:r>
              <a:rPr lang="en-US" sz="2800" dirty="0"/>
              <a:t>PROBLEM STATEMENT</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385785" y="1981146"/>
            <a:ext cx="5562301" cy="3506679"/>
          </a:xfrm>
        </p:spPr>
        <p:txBody>
          <a:bodyPr>
            <a:normAutofit/>
          </a:bodyPr>
          <a:lstStyle/>
          <a:p>
            <a:pPr marL="571500" indent="-342900">
              <a:lnSpc>
                <a:spcPct val="107000"/>
              </a:lnSpc>
              <a:spcAft>
                <a:spcPts val="8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Coronavirus infection is transmitted mostly through respiratory droplets, which are released when people breathe, talk, cough, or sneeze but airborne particles transmission rises when people speak and shout loudly.</a:t>
            </a:r>
          </a:p>
          <a:p>
            <a:pPr marL="571500" indent="-342900">
              <a:lnSpc>
                <a:spcPct val="107000"/>
              </a:lnSpc>
              <a:spcAft>
                <a:spcPts val="8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Although wearing the mask beneath the nose is one of the most obvious mistakes, there are others that are less evident but no less critical, such as wearing the mask over spectacles or having a mask that does not fit the face properly.</a:t>
            </a:r>
          </a:p>
          <a:p>
            <a:pPr indent="0">
              <a:lnSpc>
                <a:spcPct val="107000"/>
              </a:lnSpc>
              <a:spcAft>
                <a:spcPts val="800"/>
              </a:spcAft>
              <a:buNone/>
            </a:pP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7" name="Picture 6">
            <a:extLst>
              <a:ext uri="{FF2B5EF4-FFF2-40B4-BE49-F238E27FC236}">
                <a16:creationId xmlns:a16="http://schemas.microsoft.com/office/drawing/2014/main" id="{00A459CF-BA37-427E-BA86-B95010CE14FE}"/>
              </a:ext>
            </a:extLst>
          </p:cNvPr>
          <p:cNvPicPr>
            <a:picLocks noChangeAspect="1"/>
          </p:cNvPicPr>
          <p:nvPr/>
        </p:nvPicPr>
        <p:blipFill rotWithShape="1">
          <a:blip r:embed="rId3">
            <a:extLst>
              <a:ext uri="{28A0092B-C50C-407E-A947-70E740481C1C}">
                <a14:useLocalDpi xmlns:a14="http://schemas.microsoft.com/office/drawing/2010/main" val="0"/>
              </a:ext>
            </a:extLst>
          </a:blip>
          <a:srcRect l="30688" r="-1"/>
          <a:stretch/>
        </p:blipFill>
        <p:spPr>
          <a:xfrm>
            <a:off x="-125837" y="0"/>
            <a:ext cx="5511621" cy="6858000"/>
          </a:xfrm>
          <a:prstGeom prst="rect">
            <a:avLst/>
          </a:prstGeom>
        </p:spPr>
      </p:pic>
    </p:spTree>
    <p:extLst>
      <p:ext uri="{BB962C8B-B14F-4D97-AF65-F5344CB8AC3E}">
        <p14:creationId xmlns:p14="http://schemas.microsoft.com/office/powerpoint/2010/main" val="13694762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1000"/>
                                        <p:tgtEl>
                                          <p:spTgt spid="9">
                                            <p:txEl>
                                              <p:pRg st="0" end="0"/>
                                            </p:txEl>
                                          </p:spTgt>
                                        </p:tgtEl>
                                      </p:cBhvr>
                                    </p:animEffect>
                                    <p:anim calcmode="lin" valueType="num">
                                      <p:cBhvr>
                                        <p:cTn id="2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1000"/>
                                        <p:tgtEl>
                                          <p:spTgt spid="9">
                                            <p:txEl>
                                              <p:pRg st="1" end="1"/>
                                            </p:txEl>
                                          </p:spTgt>
                                        </p:tgtEl>
                                      </p:cBhvr>
                                    </p:animEffect>
                                    <p:anim calcmode="lin" valueType="num">
                                      <p:cBhvr>
                                        <p:cTn id="3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220639" y="568171"/>
            <a:ext cx="1429388" cy="656946"/>
          </a:xfrm>
        </p:spPr>
        <p:txBody>
          <a:bodyPr/>
          <a:lstStyle/>
          <a:p>
            <a:r>
              <a:rPr lang="en-US" sz="2800" dirty="0"/>
              <a:t>AIM</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477256" y="2002885"/>
            <a:ext cx="5992691" cy="1944209"/>
          </a:xfrm>
        </p:spPr>
        <p:txBody>
          <a:bodyPr>
            <a:normAutofit/>
          </a:bodyPr>
          <a:lstStyle/>
          <a:p>
            <a:pPr algn="ctr">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aim of this research paper is to provide a solution by implementing more precise algorithms such as TensorFlow 1.15.2, Keras 2.3.1 and OpenCV-python 4.2.0 and Deep Learning technique to solve the problems of incorrect wearing of mask.</a:t>
            </a:r>
            <a:endParaRPr lang="en-MU"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1028" name="Picture 4" descr="Idea animated icon">
            <a:extLst>
              <a:ext uri="{FF2B5EF4-FFF2-40B4-BE49-F238E27FC236}">
                <a16:creationId xmlns:a16="http://schemas.microsoft.com/office/drawing/2014/main" id="{02E8CC25-08B8-45A3-9B90-9762E3750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4661">
            <a:off x="10086195" y="397192"/>
            <a:ext cx="998905" cy="9989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041B14F-36BF-4790-B28A-299D13EB69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4" t="4470" r="57095" b="4243"/>
          <a:stretch/>
        </p:blipFill>
        <p:spPr>
          <a:xfrm>
            <a:off x="0" y="0"/>
            <a:ext cx="5397540" cy="6858000"/>
          </a:xfrm>
          <a:prstGeom prst="rect">
            <a:avLst/>
          </a:prstGeom>
        </p:spPr>
      </p:pic>
    </p:spTree>
    <p:extLst>
      <p:ext uri="{BB962C8B-B14F-4D97-AF65-F5344CB8AC3E}">
        <p14:creationId xmlns:p14="http://schemas.microsoft.com/office/powerpoint/2010/main" val="27186692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 calcmode="lin" valueType="num">
                                      <p:cBhvr>
                                        <p:cTn id="24" dur="500" fill="hold"/>
                                        <p:tgtEl>
                                          <p:spTgt spid="1028"/>
                                        </p:tgtEl>
                                        <p:attrNameLst>
                                          <p:attrName>ppt_w</p:attrName>
                                        </p:attrNameLst>
                                      </p:cBhvr>
                                      <p:tavLst>
                                        <p:tav tm="0">
                                          <p:val>
                                            <p:fltVal val="0"/>
                                          </p:val>
                                        </p:tav>
                                        <p:tav tm="100000">
                                          <p:val>
                                            <p:strVal val="#ppt_w"/>
                                          </p:val>
                                        </p:tav>
                                      </p:tavLst>
                                    </p:anim>
                                    <p:anim calcmode="lin" valueType="num">
                                      <p:cBhvr>
                                        <p:cTn id="25" dur="500" fill="hold"/>
                                        <p:tgtEl>
                                          <p:spTgt spid="1028"/>
                                        </p:tgtEl>
                                        <p:attrNameLst>
                                          <p:attrName>ppt_h</p:attrName>
                                        </p:attrNameLst>
                                      </p:cBhvr>
                                      <p:tavLst>
                                        <p:tav tm="0">
                                          <p:val>
                                            <p:fltVal val="0"/>
                                          </p:val>
                                        </p:tav>
                                        <p:tav tm="100000">
                                          <p:val>
                                            <p:strVal val="#ppt_h"/>
                                          </p:val>
                                        </p:tav>
                                      </p:tavLst>
                                    </p:anim>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1000"/>
                                        <p:tgtEl>
                                          <p:spTgt spid="9">
                                            <p:txEl>
                                              <p:pRg st="0" end="0"/>
                                            </p:txEl>
                                          </p:spTgt>
                                        </p:tgtEl>
                                      </p:cBhvr>
                                    </p:animEffect>
                                    <p:anim calcmode="lin" valueType="num">
                                      <p:cBhvr>
                                        <p:cTn id="3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0"/>
            <a:ext cx="12196431" cy="685800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923193" y="553918"/>
            <a:ext cx="4341181" cy="699912"/>
          </a:xfrm>
        </p:spPr>
        <p:txBody>
          <a:bodyPr/>
          <a:lstStyle/>
          <a:p>
            <a:r>
              <a:rPr lang="en-US" sz="2800" dirty="0"/>
              <a:t>LITERATURE REVIEW</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908644" y="2143733"/>
            <a:ext cx="8370277" cy="2827761"/>
          </a:xfrm>
        </p:spPr>
        <p:txBody>
          <a:bodyPr>
            <a:normAutofit lnSpcReduction="10000"/>
          </a:bodyPr>
          <a:lstStyle/>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a:t>
            </a:r>
            <a:r>
              <a:rPr lang="en-MU" sz="2000" dirty="0">
                <a:latin typeface="Times New Roman" panose="02020603050405020304" pitchFamily="18" charset="0"/>
                <a:cs typeface="Times New Roman" panose="02020603050405020304" pitchFamily="18" charset="0"/>
              </a:rPr>
              <a:t>earing</a:t>
            </a:r>
            <a:r>
              <a:rPr lang="en-US" sz="2000" dirty="0">
                <a:latin typeface="Times New Roman" panose="02020603050405020304" pitchFamily="18" charset="0"/>
                <a:cs typeface="Times New Roman" panose="02020603050405020304" pitchFamily="18" charset="0"/>
              </a:rPr>
              <a:t> of</a:t>
            </a:r>
            <a:r>
              <a:rPr lang="en-MU" sz="2000" dirty="0">
                <a:latin typeface="Times New Roman" panose="02020603050405020304" pitchFamily="18" charset="0"/>
                <a:cs typeface="Times New Roman" panose="02020603050405020304" pitchFamily="18" charset="0"/>
              </a:rPr>
              <a:t> mask</a:t>
            </a:r>
            <a:r>
              <a:rPr lang="en-US" sz="2000" dirty="0">
                <a:latin typeface="Times New Roman" panose="02020603050405020304" pitchFamily="18" charset="0"/>
                <a:cs typeface="Times New Roman" panose="02020603050405020304" pitchFamily="18" charset="0"/>
              </a:rPr>
              <a:t>s correctly</a:t>
            </a:r>
            <a:r>
              <a:rPr lang="en-MU" sz="2000" dirty="0">
                <a:latin typeface="Times New Roman" panose="02020603050405020304" pitchFamily="18" charset="0"/>
                <a:cs typeface="Times New Roman" panose="02020603050405020304" pitchFamily="18" charset="0"/>
              </a:rPr>
              <a:t> c</a:t>
            </a:r>
            <a:r>
              <a:rPr lang="en-US" sz="2000" dirty="0">
                <a:latin typeface="Times New Roman" panose="02020603050405020304" pitchFamily="18" charset="0"/>
                <a:cs typeface="Times New Roman" panose="02020603050405020304" pitchFamily="18" charset="0"/>
              </a:rPr>
              <a:t>an</a:t>
            </a:r>
            <a:r>
              <a:rPr lang="en-MU" sz="2000" dirty="0">
                <a:latin typeface="Times New Roman" panose="02020603050405020304" pitchFamily="18" charset="0"/>
                <a:cs typeface="Times New Roman" panose="02020603050405020304" pitchFamily="18" charset="0"/>
              </a:rPr>
              <a:t> possibly </a:t>
            </a:r>
            <a:r>
              <a:rPr lang="en-US" sz="2000" dirty="0">
                <a:latin typeface="Times New Roman" panose="02020603050405020304" pitchFamily="18" charset="0"/>
                <a:cs typeface="Times New Roman" panose="02020603050405020304" pitchFamily="18" charset="0"/>
              </a:rPr>
              <a:t>reduce</a:t>
            </a:r>
            <a:r>
              <a:rPr lang="en-MU" sz="2000" dirty="0">
                <a:latin typeface="Times New Roman" panose="02020603050405020304" pitchFamily="18" charset="0"/>
                <a:cs typeface="Times New Roman" panose="02020603050405020304" pitchFamily="18" charset="0"/>
              </a:rPr>
              <a:t> the spread of COVID-19</a:t>
            </a:r>
            <a:r>
              <a:rPr lang="en-US" sz="2000" dirty="0">
                <a:latin typeface="Times New Roman" panose="02020603050405020304" pitchFamily="18" charset="0"/>
                <a:cs typeface="Times New Roman" panose="02020603050405020304" pitchFamily="18" charset="0"/>
              </a:rPr>
              <a:t> by preventing contaminated particles to enter our body while inhaling.</a:t>
            </a:r>
          </a:p>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correct use of masks requires following general hygiene principles, the most significant of which is ensuring full mouth and nose coverage while minimizing gaps between the face and the mask.</a:t>
            </a:r>
          </a:p>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Without the proper use of mask, people with severe health issues are proven to be more exposed to this pandemic. </a:t>
            </a:r>
            <a:endParaRPr lang="en-MU"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6" name="Picture 2" descr="Surgical mask ">
            <a:extLst>
              <a:ext uri="{FF2B5EF4-FFF2-40B4-BE49-F238E27FC236}">
                <a16:creationId xmlns:a16="http://schemas.microsoft.com/office/drawing/2014/main" id="{70F28056-EFCA-4B6D-A82E-37108457A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013" y="344581"/>
            <a:ext cx="1118586" cy="1118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58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1000"/>
                                        <p:tgtEl>
                                          <p:spTgt spid="9">
                                            <p:txEl>
                                              <p:pRg st="0" end="0"/>
                                            </p:txEl>
                                          </p:spTgt>
                                        </p:tgtEl>
                                      </p:cBhvr>
                                    </p:animEffect>
                                    <p:anim calcmode="lin" valueType="num">
                                      <p:cBhvr>
                                        <p:cTn id="2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1000"/>
                                        <p:tgtEl>
                                          <p:spTgt spid="9">
                                            <p:txEl>
                                              <p:pRg st="1" end="1"/>
                                            </p:txEl>
                                          </p:spTgt>
                                        </p:tgtEl>
                                      </p:cBhvr>
                                    </p:animEffect>
                                    <p:anim calcmode="lin" valueType="num">
                                      <p:cBhvr>
                                        <p:cTn id="3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1000"/>
                                        <p:tgtEl>
                                          <p:spTgt spid="9">
                                            <p:txEl>
                                              <p:pRg st="2" end="2"/>
                                            </p:txEl>
                                          </p:spTgt>
                                        </p:tgtEl>
                                      </p:cBhvr>
                                    </p:animEffect>
                                    <p:anim calcmode="lin" valueType="num">
                                      <p:cBhvr>
                                        <p:cTn id="41"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0"/>
            <a:ext cx="12196431" cy="685800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923191" y="344581"/>
            <a:ext cx="4341181" cy="699912"/>
          </a:xfrm>
        </p:spPr>
        <p:txBody>
          <a:bodyPr/>
          <a:lstStyle/>
          <a:p>
            <a:r>
              <a:rPr lang="en-US" sz="2800" dirty="0"/>
              <a:t>LITERATURE REVIEW</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908642" y="1389074"/>
            <a:ext cx="8370277" cy="1207587"/>
          </a:xfrm>
        </p:spPr>
        <p:txBody>
          <a:bodyPr>
            <a:normAutofit/>
          </a:bodyPr>
          <a:lstStyle/>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 software have been developed in order to solve the problems of incorrect wearing of mask. The following are some techniques which were used to implement the classification and tracking of face masks.</a:t>
            </a:r>
          </a:p>
          <a:p>
            <a:pPr indent="0">
              <a:lnSpc>
                <a:spcPct val="107000"/>
              </a:lnSpc>
              <a:spcAft>
                <a:spcPts val="800"/>
              </a:spcAft>
              <a:buNone/>
            </a:pP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6" name="Picture 2" descr="Surgical mask ">
            <a:extLst>
              <a:ext uri="{FF2B5EF4-FFF2-40B4-BE49-F238E27FC236}">
                <a16:creationId xmlns:a16="http://schemas.microsoft.com/office/drawing/2014/main" id="{70F28056-EFCA-4B6D-A82E-37108457A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013" y="344581"/>
            <a:ext cx="1118586" cy="11185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C01B61-A0F2-4151-9E87-84D7E025AEA6}"/>
              </a:ext>
            </a:extLst>
          </p:cNvPr>
          <p:cNvSpPr txBox="1"/>
          <p:nvPr/>
        </p:nvSpPr>
        <p:spPr>
          <a:xfrm>
            <a:off x="2825600" y="2733354"/>
            <a:ext cx="5052132" cy="2345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YOLO v3-tiny </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t>
            </a:r>
            <a:r>
              <a:rPr lang="en-MU" sz="2000" dirty="0" err="1">
                <a:latin typeface="Times New Roman" panose="02020603050405020304" pitchFamily="18" charset="0"/>
                <a:cs typeface="Times New Roman" panose="02020603050405020304" pitchFamily="18" charset="0"/>
              </a:rPr>
              <a:t>ybrid</a:t>
            </a:r>
            <a:r>
              <a:rPr lang="en-MU" sz="2000" dirty="0">
                <a:latin typeface="Times New Roman" panose="02020603050405020304" pitchFamily="18" charset="0"/>
                <a:cs typeface="Times New Roman" panose="02020603050405020304" pitchFamily="18" charset="0"/>
              </a:rPr>
              <a:t> machine learning techniques</a:t>
            </a:r>
            <a:endParaRPr lang="en-US"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MobileNetV2 architecture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CNN model</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Deep Learning Techniques</a:t>
            </a:r>
            <a:endParaRPr lang="en-M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6397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1000"/>
                                        <p:tgtEl>
                                          <p:spTgt spid="9">
                                            <p:txEl>
                                              <p:pRg st="0" end="0"/>
                                            </p:txEl>
                                          </p:spTgt>
                                        </p:tgtEl>
                                      </p:cBhvr>
                                    </p:animEffect>
                                    <p:anim calcmode="lin" valueType="num">
                                      <p:cBhvr>
                                        <p:cTn id="2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9"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 y="0"/>
            <a:ext cx="12196431" cy="685800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291616" y="545815"/>
            <a:ext cx="3604335" cy="699912"/>
          </a:xfrm>
        </p:spPr>
        <p:txBody>
          <a:bodyPr/>
          <a:lstStyle/>
          <a:p>
            <a:r>
              <a:rPr lang="en-US" sz="2800" dirty="0"/>
              <a:t>METHODOLOGY</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686733" y="1482339"/>
            <a:ext cx="8814100" cy="4374657"/>
          </a:xfrm>
        </p:spPr>
        <p:txBody>
          <a:bodyPr>
            <a:normAutofit/>
          </a:bodyPr>
          <a:lstStyle/>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 people does not wear their mask correctly which result in the spreading of the virus.</a:t>
            </a:r>
          </a:p>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Our aim has been met by using Deep Learning technique to determine whether the mask is properly positioned or not and the type of mask worn.</a:t>
            </a:r>
          </a:p>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As a result, our software not only detect the presence or absence of a mask, but also determine whether it is properly positioned or not by the use of facial landmarks, as well as the type of mask worn.</a:t>
            </a:r>
          </a:p>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Our software was created using PyCharm along with some libraries and dataset of 3835 images in all.</a:t>
            </a:r>
            <a:endParaRPr lang="en-US" sz="1800" dirty="0">
              <a:latin typeface="Times New Roman" panose="02020603050405020304" pitchFamily="18" charset="0"/>
              <a:cs typeface="Times New Roman" panose="02020603050405020304" pitchFamily="18" charset="0"/>
            </a:endParaRPr>
          </a:p>
          <a:p>
            <a:pPr indent="0">
              <a:lnSpc>
                <a:spcPct val="107000"/>
              </a:lnSpc>
              <a:spcAft>
                <a:spcPts val="800"/>
              </a:spcAft>
              <a:buNone/>
            </a:pPr>
            <a:endParaRPr lang="en-MU"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1026" name="Picture 2" descr="Hacker animated icon">
            <a:extLst>
              <a:ext uri="{FF2B5EF4-FFF2-40B4-BE49-F238E27FC236}">
                <a16:creationId xmlns:a16="http://schemas.microsoft.com/office/drawing/2014/main" id="{EBC0371B-7121-4545-8FE8-12194F401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437" y="309978"/>
            <a:ext cx="1012794" cy="10127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C509F9F-3B63-4DFE-81DC-368EDC0CD4F8}"/>
              </a:ext>
            </a:extLst>
          </p:cNvPr>
          <p:cNvPicPr>
            <a:picLocks noChangeAspect="1"/>
          </p:cNvPicPr>
          <p:nvPr/>
        </p:nvPicPr>
        <p:blipFill>
          <a:blip r:embed="rId5"/>
          <a:stretch>
            <a:fillRect/>
          </a:stretch>
        </p:blipFill>
        <p:spPr>
          <a:xfrm>
            <a:off x="10517574" y="4875816"/>
            <a:ext cx="1409739" cy="1580272"/>
          </a:xfrm>
          <a:prstGeom prst="rect">
            <a:avLst/>
          </a:prstGeom>
        </p:spPr>
      </p:pic>
    </p:spTree>
    <p:extLst>
      <p:ext uri="{BB962C8B-B14F-4D97-AF65-F5344CB8AC3E}">
        <p14:creationId xmlns:p14="http://schemas.microsoft.com/office/powerpoint/2010/main" val="3072903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p:cTn id="19" dur="500" fill="hold"/>
                                        <p:tgtEl>
                                          <p:spTgt spid="1026"/>
                                        </p:tgtEl>
                                        <p:attrNameLst>
                                          <p:attrName>ppt_w</p:attrName>
                                        </p:attrNameLst>
                                      </p:cBhvr>
                                      <p:tavLst>
                                        <p:tav tm="0">
                                          <p:val>
                                            <p:fltVal val="0"/>
                                          </p:val>
                                        </p:tav>
                                        <p:tav tm="100000">
                                          <p:val>
                                            <p:strVal val="#ppt_w"/>
                                          </p:val>
                                        </p:tav>
                                      </p:tavLst>
                                    </p:anim>
                                    <p:anim calcmode="lin" valueType="num">
                                      <p:cBhvr>
                                        <p:cTn id="20" dur="500" fill="hold"/>
                                        <p:tgtEl>
                                          <p:spTgt spid="1026"/>
                                        </p:tgtEl>
                                        <p:attrNameLst>
                                          <p:attrName>ppt_h</p:attrName>
                                        </p:attrNameLst>
                                      </p:cBhvr>
                                      <p:tavLst>
                                        <p:tav tm="0">
                                          <p:val>
                                            <p:fltVal val="0"/>
                                          </p:val>
                                        </p:tav>
                                        <p:tav tm="100000">
                                          <p:val>
                                            <p:strVal val="#ppt_h"/>
                                          </p:val>
                                        </p:tav>
                                      </p:tavLst>
                                    </p:anim>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 calcmode="lin" valueType="num">
                                      <p:cBhvr additive="base">
                                        <p:cTn id="32"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 calcmode="lin" valueType="num">
                                      <p:cBhvr additive="base">
                                        <p:cTn id="3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
                                            <p:txEl>
                                              <p:pRg st="3" end="3"/>
                                            </p:txEl>
                                          </p:spTgt>
                                        </p:tgtEl>
                                        <p:attrNameLst>
                                          <p:attrName>style.visibility</p:attrName>
                                        </p:attrNameLst>
                                      </p:cBhvr>
                                      <p:to>
                                        <p:strVal val="visible"/>
                                      </p:to>
                                    </p:set>
                                    <p:anim calcmode="lin" valueType="num">
                                      <p:cBhvr additive="base">
                                        <p:cTn id="44"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9">
                                            <p:txEl>
                                              <p:pRg st="3" end="3"/>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ppt_x"/>
                                          </p:val>
                                        </p:tav>
                                        <p:tav tm="100000">
                                          <p:val>
                                            <p:strVal val="#ppt_x"/>
                                          </p:val>
                                        </p:tav>
                                      </p:tavLst>
                                    </p:anim>
                                    <p:anim calcmode="lin" valueType="num">
                                      <p:cBhvr additive="base">
                                        <p:cTn id="4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3612252" y="514853"/>
            <a:ext cx="5668116" cy="683954"/>
          </a:xfrm>
          <a:noFill/>
          <a:ln>
            <a:noFill/>
          </a:ln>
          <a:effectLst/>
        </p:spPr>
        <p:txBody>
          <a:bodyPr>
            <a:noAutofit/>
          </a:bodyPr>
          <a:lstStyle/>
          <a:p>
            <a:r>
              <a:rPr lang="en-US" sz="4800" dirty="0">
                <a:latin typeface="Cambria" panose="02040503050406030204" pitchFamily="18" charset="0"/>
                <a:ea typeface="Cambria" panose="02040503050406030204" pitchFamily="18" charset="0"/>
              </a:rPr>
              <a:t>SOFTWARE DEMO</a:t>
            </a:r>
          </a:p>
        </p:txBody>
      </p:sp>
      <p:pic>
        <p:nvPicPr>
          <p:cNvPr id="1026" name="Picture 2">
            <a:extLst>
              <a:ext uri="{FF2B5EF4-FFF2-40B4-BE49-F238E27FC236}">
                <a16:creationId xmlns:a16="http://schemas.microsoft.com/office/drawing/2014/main" id="{1D79D0E3-F50E-42D9-B4D9-A60F437C3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486" y="1757405"/>
            <a:ext cx="1885026" cy="188502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a:extLst>
              <a:ext uri="{FF2B5EF4-FFF2-40B4-BE49-F238E27FC236}">
                <a16:creationId xmlns:a16="http://schemas.microsoft.com/office/drawing/2014/main" id="{B02F9529-27B8-488A-9B67-CBDA35E49C10}"/>
              </a:ext>
            </a:extLst>
          </p:cNvPr>
          <p:cNvSpPr txBox="1">
            <a:spLocks/>
          </p:cNvSpPr>
          <p:nvPr/>
        </p:nvSpPr>
        <p:spPr>
          <a:xfrm>
            <a:off x="1954634" y="4759628"/>
            <a:ext cx="8282729" cy="1212731"/>
          </a:xfrm>
          <a:prstGeom prst="rect">
            <a:avLst/>
          </a:prstGeom>
          <a:solidFill>
            <a:schemeClr val="tx1">
              <a:lumMod val="50000"/>
            </a:schemeClr>
          </a:solidFill>
          <a:ln>
            <a:noFill/>
          </a:ln>
          <a:effectLst/>
          <a:scene3d>
            <a:camera prst="orthographicFront"/>
            <a:lightRig rig="chilly" dir="t">
              <a:rot lat="0" lon="0" rev="18480000"/>
            </a:lightRig>
          </a:scene3d>
          <a:sp3d prstMaterial="clear">
            <a:bevelT h="63500"/>
          </a:sp3d>
        </p:spPr>
        <p:txBody>
          <a:bodyPr vert="horz" lIns="91440" tIns="45720" rIns="91440" bIns="45720" rtlCol="0" anchor="ctr">
            <a:noAutofit/>
          </a:bodyPr>
          <a:lstStyle>
            <a:lvl1pPr algn="ctr" defTabSz="914400" rtl="0" eaLnBrk="1" latinLnBrk="0" hangingPunct="1">
              <a:lnSpc>
                <a:spcPct val="100000"/>
              </a:lnSpc>
              <a:spcBef>
                <a:spcPct val="0"/>
              </a:spcBef>
              <a:buNone/>
              <a:defRPr sz="1400" kern="1200" cap="all" spc="300" baseline="0">
                <a:solidFill>
                  <a:schemeClr val="tx1"/>
                </a:solidFill>
                <a:latin typeface="+mn-lt"/>
                <a:ea typeface="+mj-ea"/>
                <a:cs typeface="+mj-cs"/>
              </a:defRPr>
            </a:lvl1pPr>
          </a:lstStyle>
          <a:p>
            <a:pPr algn="ctr"/>
            <a:r>
              <a:rPr lang="en-GB" sz="3600" dirty="0">
                <a:ln w="0"/>
                <a:solidFill>
                  <a:schemeClr val="accent5">
                    <a:lumMod val="50000"/>
                    <a:lumOff val="50000"/>
                  </a:schemeClr>
                </a:solidFill>
                <a:effectLst>
                  <a:reflection blurRad="6350" stA="53000" endA="300" endPos="35500" dir="5400000" sy="-90000" algn="bl" rotWithShape="0"/>
                </a:effectLst>
                <a:latin typeface="Calisto MT" panose="02040603050505030304" pitchFamily="18" charset="0"/>
                <a:ea typeface="+mj-ea"/>
                <a:cs typeface="+mj-cs"/>
              </a:rPr>
              <a:t>Live Demonstration of our software</a:t>
            </a:r>
          </a:p>
        </p:txBody>
      </p:sp>
      <p:pic>
        <p:nvPicPr>
          <p:cNvPr id="1032" name="Picture 8">
            <a:extLst>
              <a:ext uri="{FF2B5EF4-FFF2-40B4-BE49-F238E27FC236}">
                <a16:creationId xmlns:a16="http://schemas.microsoft.com/office/drawing/2014/main" id="{F7F7CFD6-EC15-409A-A982-E753764C6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540665">
            <a:off x="6612384" y="2711014"/>
            <a:ext cx="852256" cy="85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791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2000"/>
                                        <p:tgtEl>
                                          <p:spTgt spid="1026"/>
                                        </p:tgtEl>
                                      </p:cBhvr>
                                    </p:animEffect>
                                    <p:anim calcmode="lin" valueType="num">
                                      <p:cBhvr>
                                        <p:cTn id="20" dur="2000" fill="hold"/>
                                        <p:tgtEl>
                                          <p:spTgt spid="1026"/>
                                        </p:tgtEl>
                                        <p:attrNameLst>
                                          <p:attrName>ppt_w</p:attrName>
                                        </p:attrNameLst>
                                      </p:cBhvr>
                                      <p:tavLst>
                                        <p:tav tm="0" fmla="#ppt_w*sin(2.5*pi*$)">
                                          <p:val>
                                            <p:fltVal val="0"/>
                                          </p:val>
                                        </p:tav>
                                        <p:tav tm="100000">
                                          <p:val>
                                            <p:fltVal val="1"/>
                                          </p:val>
                                        </p:tav>
                                      </p:tavLst>
                                    </p:anim>
                                    <p:anim calcmode="lin" valueType="num">
                                      <p:cBhvr>
                                        <p:cTn id="21" dur="2000" fill="hold"/>
                                        <p:tgtEl>
                                          <p:spTgt spid="102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wipe(down)">
                                      <p:cBhvr>
                                        <p:cTn id="26" dur="580">
                                          <p:stCondLst>
                                            <p:cond delay="0"/>
                                          </p:stCondLst>
                                        </p:cTn>
                                        <p:tgtEl>
                                          <p:spTgt spid="1032"/>
                                        </p:tgtEl>
                                      </p:cBhvr>
                                    </p:animEffect>
                                    <p:anim calcmode="lin" valueType="num">
                                      <p:cBhvr>
                                        <p:cTn id="27"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32" dur="26">
                                          <p:stCondLst>
                                            <p:cond delay="650"/>
                                          </p:stCondLst>
                                        </p:cTn>
                                        <p:tgtEl>
                                          <p:spTgt spid="1032"/>
                                        </p:tgtEl>
                                      </p:cBhvr>
                                      <p:to x="100000" y="60000"/>
                                    </p:animScale>
                                    <p:animScale>
                                      <p:cBhvr>
                                        <p:cTn id="33" dur="166" decel="50000">
                                          <p:stCondLst>
                                            <p:cond delay="676"/>
                                          </p:stCondLst>
                                        </p:cTn>
                                        <p:tgtEl>
                                          <p:spTgt spid="1032"/>
                                        </p:tgtEl>
                                      </p:cBhvr>
                                      <p:to x="100000" y="100000"/>
                                    </p:animScale>
                                    <p:animScale>
                                      <p:cBhvr>
                                        <p:cTn id="34" dur="26">
                                          <p:stCondLst>
                                            <p:cond delay="1312"/>
                                          </p:stCondLst>
                                        </p:cTn>
                                        <p:tgtEl>
                                          <p:spTgt spid="1032"/>
                                        </p:tgtEl>
                                      </p:cBhvr>
                                      <p:to x="100000" y="80000"/>
                                    </p:animScale>
                                    <p:animScale>
                                      <p:cBhvr>
                                        <p:cTn id="35" dur="166" decel="50000">
                                          <p:stCondLst>
                                            <p:cond delay="1338"/>
                                          </p:stCondLst>
                                        </p:cTn>
                                        <p:tgtEl>
                                          <p:spTgt spid="1032"/>
                                        </p:tgtEl>
                                      </p:cBhvr>
                                      <p:to x="100000" y="100000"/>
                                    </p:animScale>
                                    <p:animScale>
                                      <p:cBhvr>
                                        <p:cTn id="36" dur="26">
                                          <p:stCondLst>
                                            <p:cond delay="1642"/>
                                          </p:stCondLst>
                                        </p:cTn>
                                        <p:tgtEl>
                                          <p:spTgt spid="1032"/>
                                        </p:tgtEl>
                                      </p:cBhvr>
                                      <p:to x="100000" y="90000"/>
                                    </p:animScale>
                                    <p:animScale>
                                      <p:cBhvr>
                                        <p:cTn id="37" dur="166" decel="50000">
                                          <p:stCondLst>
                                            <p:cond delay="1668"/>
                                          </p:stCondLst>
                                        </p:cTn>
                                        <p:tgtEl>
                                          <p:spTgt spid="1032"/>
                                        </p:tgtEl>
                                      </p:cBhvr>
                                      <p:to x="100000" y="100000"/>
                                    </p:animScale>
                                    <p:animScale>
                                      <p:cBhvr>
                                        <p:cTn id="38" dur="26">
                                          <p:stCondLst>
                                            <p:cond delay="1808"/>
                                          </p:stCondLst>
                                        </p:cTn>
                                        <p:tgtEl>
                                          <p:spTgt spid="1032"/>
                                        </p:tgtEl>
                                      </p:cBhvr>
                                      <p:to x="100000" y="95000"/>
                                    </p:animScale>
                                    <p:animScale>
                                      <p:cBhvr>
                                        <p:cTn id="39" dur="166" decel="50000">
                                          <p:stCondLst>
                                            <p:cond delay="1834"/>
                                          </p:stCondLst>
                                        </p:cTn>
                                        <p:tgtEl>
                                          <p:spTgt spid="10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90"/>
            <a:ext cx="12192000" cy="6853020"/>
          </a:xfrm>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5009965" y="534362"/>
            <a:ext cx="2172070" cy="713227"/>
          </a:xfrm>
        </p:spPr>
        <p:txBody>
          <a:bodyPr/>
          <a:lstStyle/>
          <a:p>
            <a:r>
              <a:rPr lang="en-US" sz="2800" dirty="0"/>
              <a:t>TESTING</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801726" y="1779461"/>
            <a:ext cx="8748346" cy="2437432"/>
          </a:xfrm>
        </p:spPr>
        <p:txBody>
          <a:bodyPr>
            <a:normAutofit/>
          </a:bodyPr>
          <a:lstStyle/>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testing was conducted with 10 people overall.</a:t>
            </a:r>
          </a:p>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Whenever the mask is worn correctly, it has a high accuracy and also indicates the type of mask.</a:t>
            </a:r>
          </a:p>
          <a:p>
            <a:pPr marL="514350" indent="-285750">
              <a:lnSpc>
                <a:spcPct val="107000"/>
              </a:lnSpc>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improper face mask testing, we tested face masks under the nose and under the mouth, with various degrees of accuracy. </a:t>
            </a:r>
          </a:p>
          <a:p>
            <a:pPr indent="0">
              <a:lnSpc>
                <a:spcPct val="107000"/>
              </a:lnSpc>
              <a:spcAft>
                <a:spcPts val="800"/>
              </a:spcAft>
              <a:buNone/>
            </a:pPr>
            <a:endParaRPr lang="en-MU"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1026" name="Picture 2" descr="Hacker animated icon">
            <a:extLst>
              <a:ext uri="{FF2B5EF4-FFF2-40B4-BE49-F238E27FC236}">
                <a16:creationId xmlns:a16="http://schemas.microsoft.com/office/drawing/2014/main" id="{EBC0371B-7121-4545-8FE8-12194F401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437" y="309978"/>
            <a:ext cx="1012794" cy="1012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41644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p:cTn id="7" dur="500" fill="hold"/>
                                        <p:tgtEl>
                                          <p:spTgt spid="10">
                                            <p:bg/>
                                          </p:spTgt>
                                        </p:tgtEl>
                                        <p:attrNameLst>
                                          <p:attrName>ppt_w</p:attrName>
                                        </p:attrNameLst>
                                      </p:cBhvr>
                                      <p:tavLst>
                                        <p:tav tm="0">
                                          <p:val>
                                            <p:fltVal val="0"/>
                                          </p:val>
                                        </p:tav>
                                        <p:tav tm="100000">
                                          <p:val>
                                            <p:strVal val="#ppt_w"/>
                                          </p:val>
                                        </p:tav>
                                      </p:tavLst>
                                    </p:anim>
                                    <p:anim calcmode="lin" valueType="num">
                                      <p:cBhvr>
                                        <p:cTn id="8" dur="500" fill="hold"/>
                                        <p:tgtEl>
                                          <p:spTgt spid="10">
                                            <p:bg/>
                                          </p:spTgt>
                                        </p:tgtEl>
                                        <p:attrNameLst>
                                          <p:attrName>ppt_h</p:attrName>
                                        </p:attrNameLst>
                                      </p:cBhvr>
                                      <p:tavLst>
                                        <p:tav tm="0">
                                          <p:val>
                                            <p:fltVal val="0"/>
                                          </p:val>
                                        </p:tav>
                                        <p:tav tm="100000">
                                          <p:val>
                                            <p:strVal val="#ppt_h"/>
                                          </p:val>
                                        </p:tav>
                                      </p:tavLst>
                                    </p:anim>
                                    <p:animEffect transition="in" filter="fade">
                                      <p:cBhvr>
                                        <p:cTn id="9" dur="500"/>
                                        <p:tgtEl>
                                          <p:spTgt spid="10">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p:cTn id="14"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p:cTn id="19" dur="500" fill="hold"/>
                                        <p:tgtEl>
                                          <p:spTgt spid="1026"/>
                                        </p:tgtEl>
                                        <p:attrNameLst>
                                          <p:attrName>ppt_w</p:attrName>
                                        </p:attrNameLst>
                                      </p:cBhvr>
                                      <p:tavLst>
                                        <p:tav tm="0">
                                          <p:val>
                                            <p:fltVal val="0"/>
                                          </p:val>
                                        </p:tav>
                                        <p:tav tm="100000">
                                          <p:val>
                                            <p:strVal val="#ppt_w"/>
                                          </p:val>
                                        </p:tav>
                                      </p:tavLst>
                                    </p:anim>
                                    <p:anim calcmode="lin" valueType="num">
                                      <p:cBhvr>
                                        <p:cTn id="20" dur="500" fill="hold"/>
                                        <p:tgtEl>
                                          <p:spTgt spid="1026"/>
                                        </p:tgtEl>
                                        <p:attrNameLst>
                                          <p:attrName>ppt_h</p:attrName>
                                        </p:attrNameLst>
                                      </p:cBhvr>
                                      <p:tavLst>
                                        <p:tav tm="0">
                                          <p:val>
                                            <p:fltVal val="0"/>
                                          </p:val>
                                        </p:tav>
                                        <p:tav tm="100000">
                                          <p:val>
                                            <p:strVal val="#ppt_h"/>
                                          </p:val>
                                        </p:tav>
                                      </p:tavLst>
                                    </p:anim>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 calcmode="lin" valueType="num">
                                      <p:cBhvr additive="base">
                                        <p:cTn id="32"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 calcmode="lin" valueType="num">
                                      <p:cBhvr additive="base">
                                        <p:cTn id="3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9" grpId="0" build="p"/>
    </p:bld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Organic</Template>
  <TotalTime>1946</TotalTime>
  <Words>732</Words>
  <Application>Microsoft Office PowerPoint</Application>
  <PresentationFormat>Widescreen</PresentationFormat>
  <Paragraphs>152</Paragraphs>
  <Slides>17</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Biome Light</vt:lpstr>
      <vt:lpstr>Calibri</vt:lpstr>
      <vt:lpstr>Calibri Light</vt:lpstr>
      <vt:lpstr>Calisto MT</vt:lpstr>
      <vt:lpstr>Cambria</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Mahima Mohun</dc:creator>
  <cp:lastModifiedBy>User</cp:lastModifiedBy>
  <cp:revision>72</cp:revision>
  <dcterms:created xsi:type="dcterms:W3CDTF">2022-02-08T10:55:57Z</dcterms:created>
  <dcterms:modified xsi:type="dcterms:W3CDTF">2022-02-16T20:43:27Z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